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8" r:id="rId2"/>
    <p:sldId id="512" r:id="rId3"/>
    <p:sldId id="513" r:id="rId4"/>
    <p:sldId id="514" r:id="rId5"/>
    <p:sldId id="515" r:id="rId6"/>
    <p:sldId id="517" r:id="rId7"/>
    <p:sldId id="518" r:id="rId8"/>
    <p:sldId id="520" r:id="rId9"/>
    <p:sldId id="519" r:id="rId10"/>
    <p:sldId id="521" r:id="rId11"/>
  </p:sldIdLst>
  <p:sldSz cx="9144000" cy="6858000" type="screen4x3"/>
  <p:notesSz cx="6797675" cy="9926638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CC00"/>
    <a:srgbClr val="008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94695" autoAdjust="0"/>
  </p:normalViewPr>
  <p:slideViewPr>
    <p:cSldViewPr>
      <p:cViewPr>
        <p:scale>
          <a:sx n="134" d="100"/>
          <a:sy n="134" d="100"/>
        </p:scale>
        <p:origin x="-954" y="-3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50294" y="0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/>
          <a:lstStyle>
            <a:lvl1pPr algn="r">
              <a:defRPr sz="1200"/>
            </a:lvl1pPr>
          </a:lstStyle>
          <a:p>
            <a:pPr>
              <a:defRPr/>
            </a:pPr>
            <a:fld id="{EA23024B-A815-45EC-955C-F37BE76B2EA0}" type="datetimeFigureOut">
              <a:rPr lang="ru-RU"/>
              <a:pPr>
                <a:defRPr/>
              </a:pPr>
              <a:t>30.11.2015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8221" tIns="44111" rIns="88221" bIns="44111" rtlCol="0" anchor="ctr"/>
          <a:lstStyle/>
          <a:p>
            <a:pPr lvl="0"/>
            <a:endParaRPr lang="ru-RU" noProof="0" smtClean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64" y="4714653"/>
            <a:ext cx="5438748" cy="4466756"/>
          </a:xfrm>
          <a:prstGeom prst="rect">
            <a:avLst/>
          </a:prstGeom>
        </p:spPr>
        <p:txBody>
          <a:bodyPr vert="horz" lIns="88221" tIns="44111" rIns="88221" bIns="44111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l">
              <a:defRPr sz="12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50294" y="9429305"/>
            <a:ext cx="2945862" cy="495793"/>
          </a:xfrm>
          <a:prstGeom prst="rect">
            <a:avLst/>
          </a:prstGeom>
        </p:spPr>
        <p:txBody>
          <a:bodyPr vert="horz" lIns="88221" tIns="44111" rIns="88221" bIns="44111" rtlCol="0" anchor="b"/>
          <a:lstStyle>
            <a:lvl1pPr algn="r">
              <a:defRPr sz="1200"/>
            </a:lvl1pPr>
          </a:lstStyle>
          <a:p>
            <a:pPr>
              <a:defRPr/>
            </a:pPr>
            <a:fld id="{AC578BE7-9336-452A-87C5-F07ACC2D26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167178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9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397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39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ADA4A653-A72F-4FCE-B01D-2E07027B4B21}" type="slidenum">
              <a:rPr lang="ru-RU" altLang="ru-RU" smtClean="0"/>
              <a:pPr eaLnBrk="1" hangingPunct="1"/>
              <a:t>1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10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2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3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4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5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6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7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8</a:t>
            </a:fld>
            <a:endParaRPr lang="ru-RU" altLang="ru-RU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84995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849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16798" indent="-275692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02766" indent="-220553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543873" indent="-220553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1984980" indent="-220553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42608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867193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308299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749406" indent="-220553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0CE8BBC-1D86-4352-A2F6-A9612B42547C}" type="slidenum">
              <a:rPr lang="ru-RU" altLang="ru-RU" smtClean="0"/>
              <a:pPr eaLnBrk="1" hangingPunct="1"/>
              <a:t>9</a:t>
            </a:fld>
            <a:endParaRPr lang="ru-RU" altLang="ru-RU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867D6D5-519A-402C-ADE7-4FD11E466BC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12391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F04B94-B629-4430-BD9C-94C23AD756C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03701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5E40F19-A8A0-4485-BC83-A9900CFEE6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522025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5EA057-E84B-4893-973E-B80DD4F528F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839146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D00F13-4CDD-46A8-8261-769549B00D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51054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EB2AF1-D752-49E7-A2B2-257F5C43573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1413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A5BDA-7820-41CD-A634-B03CEAF87AD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08499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0A6622B-B7BC-4095-A7CF-0F17F34FD15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42873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ACF10F1-7174-49CD-959D-46AEB73E602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33815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5A7B9F-8C1D-4949-8C22-3ECF498918E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365217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44A965-37B8-4865-816B-F155DE0F82A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55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46B09A9-46AD-42A8-8BAE-72B2D6D3C29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2668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title style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altLang="ru-RU" smtClean="0"/>
              <a:t>Click to edit Master text styles</a:t>
            </a:r>
          </a:p>
          <a:p>
            <a:pPr lvl="1"/>
            <a:r>
              <a:rPr lang="ru-RU" altLang="ru-RU" smtClean="0"/>
              <a:t>Second level</a:t>
            </a:r>
          </a:p>
          <a:p>
            <a:pPr lvl="2"/>
            <a:r>
              <a:rPr lang="ru-RU" altLang="ru-RU" smtClean="0"/>
              <a:t>Third level</a:t>
            </a:r>
          </a:p>
          <a:p>
            <a:pPr lvl="3"/>
            <a:r>
              <a:rPr lang="ru-RU" altLang="ru-RU" smtClean="0"/>
              <a:t>Fourth level</a:t>
            </a:r>
          </a:p>
          <a:p>
            <a:pPr lvl="4"/>
            <a:r>
              <a:rPr lang="ru-RU" altLang="ru-RU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A802A599-EC64-4B07-81FE-F40A61E8825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aeaweb.org/jel/guide/jel.php" TargetMode="Externa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vak1.ed.gov.ru/common/img/uploaded/files/2013/06/Prilozhenie_k_Prikazu_Minobrnauki_RF_ot_25_02_2009_N_59_(red__ot_10_01_2012).rt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15"/>
          <p:cNvSpPr>
            <a:spLocks noChangeArrowheads="1"/>
          </p:cNvSpPr>
          <p:nvPr/>
        </p:nvSpPr>
        <p:spPr bwMode="auto">
          <a:xfrm>
            <a:off x="0" y="188913"/>
            <a:ext cx="9396413" cy="6669087"/>
          </a:xfrm>
          <a:prstGeom prst="rect">
            <a:avLst/>
          </a:prstGeom>
          <a:solidFill>
            <a:schemeClr val="folHlink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1" name="Rectangle 1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lvl="1" eaLnBrk="1" hangingPunct="1"/>
            <a:endParaRPr lang="ru-RU" altLang="ru-RU" dirty="0" smtClean="0">
              <a:latin typeface="Garamond" pitchFamily="18" charset="0"/>
            </a:endParaRP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7174" name="Freeform 6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5" name="Rectangle 14"/>
          <p:cNvSpPr>
            <a:spLocks noGrp="1" noChangeArrowheads="1"/>
          </p:cNvSpPr>
          <p:nvPr>
            <p:ph type="title"/>
          </p:nvPr>
        </p:nvSpPr>
        <p:spPr>
          <a:xfrm>
            <a:off x="827584" y="3141663"/>
            <a:ext cx="7344816" cy="1143000"/>
          </a:xfrm>
        </p:spPr>
        <p:txBody>
          <a:bodyPr/>
          <a:lstStyle/>
          <a:p>
            <a:pPr eaLnBrk="1" hangingPunct="1"/>
            <a:r>
              <a:rPr lang="ru-RU" altLang="ru-RU" sz="3600" dirty="0" smtClean="0">
                <a:solidFill>
                  <a:srgbClr val="CC0000"/>
                </a:solidFill>
                <a:latin typeface="Lucida Sans Unicode" pitchFamily="34" charset="0"/>
              </a:rPr>
              <a:t>Как писать «Обоснование темы» (</a:t>
            </a:r>
            <a:r>
              <a:rPr lang="en-US" altLang="ru-RU" sz="3600" dirty="0" smtClean="0">
                <a:solidFill>
                  <a:srgbClr val="CC0000"/>
                </a:solidFill>
                <a:latin typeface="Lucida Sans Unicode" pitchFamily="34" charset="0"/>
              </a:rPr>
              <a:t>Research proposal)</a:t>
            </a:r>
            <a:br>
              <a:rPr lang="en-US" altLang="ru-RU" sz="3600" dirty="0" smtClean="0">
                <a:solidFill>
                  <a:srgbClr val="CC0000"/>
                </a:solidFill>
                <a:latin typeface="Lucida Sans Unicode" pitchFamily="34" charset="0"/>
              </a:rPr>
            </a:br>
            <a:r>
              <a:rPr lang="en-US" altLang="ru-RU" sz="3600" dirty="0">
                <a:solidFill>
                  <a:srgbClr val="CC0000"/>
                </a:solidFill>
                <a:latin typeface="Lucida Sans Unicode" pitchFamily="34" charset="0"/>
              </a:rPr>
              <a:t/>
            </a:r>
            <a:br>
              <a:rPr lang="en-US" altLang="ru-RU" sz="3600" dirty="0">
                <a:solidFill>
                  <a:srgbClr val="CC0000"/>
                </a:solidFill>
                <a:latin typeface="Lucida Sans Unicode" pitchFamily="34" charset="0"/>
              </a:rPr>
            </a:br>
            <a:r>
              <a:rPr lang="ru-RU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>Антон Суворов</a:t>
            </a:r>
            <a:r>
              <a:rPr lang="en-US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> (</a:t>
            </a:r>
            <a:r>
              <a:rPr lang="ru-RU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>ВШЭ</a:t>
            </a:r>
            <a:r>
              <a:rPr lang="en-US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>)</a:t>
            </a:r>
            <a:r>
              <a:rPr lang="ru-RU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/>
            </a:r>
            <a:br>
              <a:rPr lang="ru-RU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</a:br>
            <a:r>
              <a:rPr lang="ru-RU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>декабрь </a:t>
            </a:r>
            <a:r>
              <a:rPr lang="ru-RU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>201</a:t>
            </a:r>
            <a:r>
              <a:rPr lang="en-US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>5</a:t>
            </a:r>
            <a:r>
              <a:rPr lang="ru-RU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> </a:t>
            </a:r>
            <a:r>
              <a:rPr lang="ru-RU" altLang="ru-RU" sz="3200" i="1" dirty="0" smtClean="0">
                <a:solidFill>
                  <a:srgbClr val="CC0000"/>
                </a:solidFill>
                <a:latin typeface="Lucida Sans Unicode" pitchFamily="34" charset="0"/>
              </a:rPr>
              <a:t>г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1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Конечно, сейчас сказать трудно, но задумываться стоит (и требуется указать в «обосновании»).</a:t>
            </a:r>
          </a:p>
          <a:p>
            <a:pPr eaLnBrk="1" hangingPunct="1"/>
            <a:endParaRPr lang="ru-RU" altLang="ru-RU" sz="2400" dirty="0" smtClean="0">
              <a:latin typeface="Garamond" pitchFamily="18" charset="0"/>
            </a:endParaRP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Какая аудитория у исследования? </a:t>
            </a:r>
          </a:p>
          <a:p>
            <a:pPr lvl="1" eaLnBrk="1" hangingPunct="1"/>
            <a:r>
              <a:rPr lang="ru-RU" altLang="ru-RU" sz="2000" dirty="0" smtClean="0">
                <a:latin typeface="Garamond" pitchFamily="18" charset="0"/>
              </a:rPr>
              <a:t>Преимущественно отечественная или международная? </a:t>
            </a:r>
          </a:p>
          <a:p>
            <a:pPr lvl="1" eaLnBrk="1" hangingPunct="1"/>
            <a:r>
              <a:rPr lang="ru-RU" altLang="ru-RU" sz="2000" dirty="0" smtClean="0">
                <a:latin typeface="Garamond" pitchFamily="18" charset="0"/>
              </a:rPr>
              <a:t>Специалисты в узкой области или более широкая научная аудитория?</a:t>
            </a:r>
          </a:p>
          <a:p>
            <a:pPr lvl="1" eaLnBrk="1" hangingPunct="1"/>
            <a:endParaRPr lang="ru-RU" altLang="ru-RU" sz="2000" dirty="0" smtClean="0">
              <a:latin typeface="Garamond" pitchFamily="18" charset="0"/>
            </a:endParaRP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Какую карьеру Вы планируете в дальнейшем?</a:t>
            </a:r>
          </a:p>
          <a:p>
            <a:pPr lvl="1" eaLnBrk="1" hangingPunct="1"/>
            <a:endParaRPr lang="ru-RU" altLang="ru-RU" sz="2000" dirty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chemeClr val="bg1"/>
                </a:solidFill>
                <a:latin typeface="Lucida Sans Unicode" pitchFamily="34" charset="0"/>
              </a:rPr>
              <a:t>Где публиковать?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940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Формальный повод – необходимость утверждения темы и ее обоснования Советом аспирантской школы</a:t>
            </a:r>
          </a:p>
          <a:p>
            <a:pPr eaLnBrk="1" hangingPunct="1"/>
            <a:endParaRPr lang="ru-RU" altLang="ru-RU" sz="2400" dirty="0">
              <a:latin typeface="Garamond" pitchFamily="18" charset="0"/>
            </a:endParaRP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Главный бенефициар – сам аспирант!</a:t>
            </a:r>
          </a:p>
          <a:p>
            <a:pPr eaLnBrk="1" hangingPunct="1"/>
            <a:endParaRPr lang="ru-RU" altLang="ru-RU" sz="2400" dirty="0">
              <a:latin typeface="Garamond" pitchFamily="18" charset="0"/>
            </a:endParaRP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Удачно выбранная и ясно сформулированная тема – ключевой фактор успеха исследования</a:t>
            </a:r>
          </a:p>
          <a:p>
            <a:pPr eaLnBrk="1" hangingPunct="1"/>
            <a:endParaRPr lang="ru-RU" altLang="ru-RU" sz="2400" dirty="0">
              <a:latin typeface="Garamond" pitchFamily="18" charset="0"/>
            </a:endParaRP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Обоснование будут читать и оценивать эксперты. Их обязанность – отнестись к обоснованию (доброжелательно) критически, поэтому его нужно написать максимально ясно и убедительно.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chemeClr val="bg1"/>
                </a:solidFill>
                <a:latin typeface="Lucida Sans Unicode" pitchFamily="34" charset="0"/>
              </a:rPr>
              <a:t>Для кого пишется «Обоснование темы»?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dirty="0" smtClean="0">
                <a:latin typeface="Garamond" pitchFamily="18" charset="0"/>
              </a:rPr>
              <a:t>В чем будет состоять исследование и </a:t>
            </a:r>
            <a:r>
              <a:rPr lang="ru-RU" altLang="ru-RU" b="1" dirty="0" smtClean="0">
                <a:latin typeface="Garamond" pitchFamily="18" charset="0"/>
              </a:rPr>
              <a:t>почему им имеет смысл заниматься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Нужно ясно сформулировать цели исследования и намеченные подходы к их решению</a:t>
            </a:r>
          </a:p>
          <a:p>
            <a:pPr lvl="1" eaLnBrk="1" hangingPunct="1"/>
            <a:endParaRPr lang="ru-RU" altLang="ru-RU" sz="2400" dirty="0">
              <a:latin typeface="Garamond" pitchFamily="18" charset="0"/>
            </a:endParaRP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Обосновать научную (и общечеловеческую?) значимость и актуальность исследования</a:t>
            </a:r>
          </a:p>
          <a:p>
            <a:pPr lvl="1" eaLnBrk="1" hangingPunct="1"/>
            <a:endParaRPr lang="ru-RU" altLang="ru-RU" sz="2400" dirty="0">
              <a:latin typeface="Garamond" pitchFamily="18" charset="0"/>
            </a:endParaRP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Позиционировать исследование по отношению к </a:t>
            </a:r>
            <a:r>
              <a:rPr lang="ru-RU" altLang="ru-RU" sz="2400" dirty="0">
                <a:latin typeface="Garamond" pitchFamily="18" charset="0"/>
              </a:rPr>
              <a:t>существующей </a:t>
            </a:r>
            <a:r>
              <a:rPr lang="ru-RU" altLang="ru-RU" sz="2400" dirty="0" smtClean="0">
                <a:latin typeface="Garamond" pitchFamily="18" charset="0"/>
              </a:rPr>
              <a:t>литературе, </a:t>
            </a:r>
            <a:r>
              <a:rPr lang="ru-RU" altLang="ru-RU" sz="2400" dirty="0">
                <a:latin typeface="Garamond" pitchFamily="18" charset="0"/>
              </a:rPr>
              <a:t>объяснить его новизну</a:t>
            </a:r>
            <a:endParaRPr lang="ru-RU" altLang="ru-RU" sz="2400" dirty="0" smtClean="0">
              <a:latin typeface="Garamond" pitchFamily="18" charset="0"/>
            </a:endParaRPr>
          </a:p>
          <a:p>
            <a:pPr lvl="1" eaLnBrk="1" hangingPunct="1"/>
            <a:endParaRPr lang="ru-RU" altLang="ru-RU" sz="2400" dirty="0">
              <a:latin typeface="Garamond" pitchFamily="18" charset="0"/>
            </a:endParaRPr>
          </a:p>
          <a:p>
            <a:pPr lvl="1" eaLnBrk="1" hangingPunct="1"/>
            <a:endParaRPr lang="ru-RU" altLang="ru-RU" sz="2400" dirty="0" smtClean="0">
              <a:latin typeface="Garamond" pitchFamily="18" charset="0"/>
            </a:endParaRPr>
          </a:p>
          <a:p>
            <a:pPr lvl="1" eaLnBrk="1" hangingPunct="1"/>
            <a:endParaRPr lang="ru-RU" altLang="ru-RU" sz="2400" dirty="0">
              <a:latin typeface="Garamond" pitchFamily="18" charset="0"/>
            </a:endParaRPr>
          </a:p>
          <a:p>
            <a:pPr lvl="1" eaLnBrk="1" hangingPunct="1"/>
            <a:endParaRPr lang="ru-RU" altLang="ru-RU" sz="2400" dirty="0" smtClean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000" dirty="0" smtClean="0">
                <a:solidFill>
                  <a:schemeClr val="bg1"/>
                </a:solidFill>
                <a:latin typeface="Lucida Sans Unicode" pitchFamily="34" charset="0"/>
              </a:rPr>
              <a:t>Ключевой вопрос, на который отвечает «обоснование»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41734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Нужен разумный баланс между </a:t>
            </a:r>
            <a:r>
              <a:rPr lang="ru-RU" altLang="ru-RU" sz="2400" dirty="0" err="1" smtClean="0">
                <a:latin typeface="Garamond" pitchFamily="18" charset="0"/>
              </a:rPr>
              <a:t>амбициозностью</a:t>
            </a:r>
            <a:r>
              <a:rPr lang="ru-RU" altLang="ru-RU" sz="2400" dirty="0" smtClean="0">
                <a:latin typeface="Garamond" pitchFamily="18" charset="0"/>
              </a:rPr>
              <a:t> заявленных целей и шансами их реализовать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Если заявлены важные, но слишком глобальные или труднодостижимые цели, то возникают сомнения в реализуемости проекта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Если цели слишком скромные, то есть сомнения в целесообразности проведения такого исследования</a:t>
            </a: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chemeClr val="bg1"/>
                </a:solidFill>
                <a:latin typeface="Lucida Sans Unicode" pitchFamily="34" charset="0"/>
              </a:rPr>
              <a:t>Амбиции или скромность?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09582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«Обоснование» – лаконичный жанр, и очень детального обзора никто не ждет. 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Но основные работы в предметной области должны быть представлены.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Большее внимание – наиболее значимым и наиболее близким к теме работам.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Связный текст, критический (аналитический) взгляд на область исследований, а не просто перечисление работ и результатов.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Будет странно, если</a:t>
            </a:r>
          </a:p>
          <a:p>
            <a:pPr lvl="1" eaLnBrk="1" hangingPunct="1"/>
            <a:r>
              <a:rPr lang="ru-RU" altLang="ru-RU" sz="1800" dirty="0" smtClean="0">
                <a:latin typeface="Garamond" pitchFamily="18" charset="0"/>
              </a:rPr>
              <a:t>Самая свежая работа будет десятилетней давности</a:t>
            </a:r>
          </a:p>
          <a:p>
            <a:pPr lvl="1" eaLnBrk="1" hangingPunct="1"/>
            <a:r>
              <a:rPr lang="ru-RU" altLang="ru-RU" sz="1800" dirty="0" smtClean="0">
                <a:latin typeface="Garamond" pitchFamily="18" charset="0"/>
              </a:rPr>
              <a:t>Работ в международных изданиях будет мало или совсем не будет</a:t>
            </a:r>
          </a:p>
          <a:p>
            <a:pPr lvl="1" eaLnBrk="1" hangingPunct="1"/>
            <a:r>
              <a:rPr lang="ru-RU" altLang="ru-RU" sz="1800" dirty="0" smtClean="0">
                <a:latin typeface="Garamond" pitchFamily="18" charset="0"/>
              </a:rPr>
              <a:t>Все работы будут из малозначимых, периферийных журналов</a:t>
            </a:r>
          </a:p>
          <a:p>
            <a:pPr lvl="1" eaLnBrk="1" hangingPunct="1"/>
            <a:r>
              <a:rPr lang="ru-RU" altLang="ru-RU" sz="1800" dirty="0" smtClean="0">
                <a:latin typeface="Garamond" pitchFamily="18" charset="0"/>
              </a:rPr>
              <a:t>Исследование будет посвящено российской тематике, а все ссылки будут только на зарубежные работы</a:t>
            </a:r>
          </a:p>
          <a:p>
            <a:pPr lvl="1" eaLnBrk="1" hangingPunct="1"/>
            <a:r>
              <a:rPr lang="ru-RU" altLang="ru-RU" sz="1800" dirty="0" smtClean="0">
                <a:latin typeface="Garamond" pitchFamily="18" charset="0"/>
              </a:rPr>
              <a:t>…</a:t>
            </a:r>
            <a:endParaRPr lang="ru-RU" altLang="ru-RU" sz="1800" dirty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chemeClr val="bg1"/>
                </a:solidFill>
                <a:latin typeface="Lucida Sans Unicode" pitchFamily="34" charset="0"/>
              </a:rPr>
              <a:t>Обзор литературы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73806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Пишите ясно!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Читайте свои «обоснования»! 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Ставьте себя на место читателя, не обязательно знакомого с тематикой (с деталями – уж точно). 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Читайте свои тексты как-бы «со стороны» и сами редактируйте их.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Лучше использовать короткие предложения.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Не пишите лишнего («краткость – сестра таланта»), но и «телеграфного» стиля лучше избегать.</a:t>
            </a:r>
            <a:endParaRPr lang="ru-RU" altLang="ru-RU" sz="1800" dirty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chemeClr val="bg1"/>
                </a:solidFill>
                <a:latin typeface="Lucida Sans Unicode" pitchFamily="34" charset="0"/>
              </a:rPr>
              <a:t>Стиль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9980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Ссылки на </a:t>
            </a:r>
            <a:r>
              <a:rPr lang="en-US" altLang="ru-RU" sz="2400" dirty="0" smtClean="0">
                <a:latin typeface="Garamond" pitchFamily="18" charset="0"/>
              </a:rPr>
              <a:t>JEL </a:t>
            </a:r>
            <a:r>
              <a:rPr lang="ru-RU" altLang="ru-RU" sz="2400" dirty="0" smtClean="0">
                <a:latin typeface="Garamond" pitchFamily="18" charset="0"/>
              </a:rPr>
              <a:t>коды:</a:t>
            </a:r>
          </a:p>
          <a:p>
            <a:pPr marL="0" indent="0" eaLnBrk="1" hangingPunct="1">
              <a:buNone/>
            </a:pPr>
            <a:r>
              <a:rPr lang="fr-FR" altLang="ru-RU" sz="2400" dirty="0">
                <a:latin typeface="Garamond" pitchFamily="18" charset="0"/>
                <a:hlinkClick r:id="rId3"/>
              </a:rPr>
              <a:t>https://</a:t>
            </a:r>
            <a:r>
              <a:rPr lang="fr-FR" altLang="ru-RU" sz="2400" dirty="0" smtClean="0">
                <a:latin typeface="Garamond" pitchFamily="18" charset="0"/>
                <a:hlinkClick r:id="rId3"/>
              </a:rPr>
              <a:t>www.aeaweb.org/jel/guide/jel.php</a:t>
            </a:r>
            <a:endParaRPr lang="ru-RU" altLang="ru-RU" sz="2400" dirty="0" smtClean="0">
              <a:latin typeface="Garamond" pitchFamily="18" charset="0"/>
            </a:endParaRPr>
          </a:p>
          <a:p>
            <a:pPr eaLnBrk="1" hangingPunct="1"/>
            <a:endParaRPr lang="ru-RU" altLang="ru-RU" sz="2400" dirty="0">
              <a:latin typeface="Garamond" pitchFamily="18" charset="0"/>
            </a:endParaRP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Ссылки на шифр ВАК:</a:t>
            </a:r>
          </a:p>
          <a:p>
            <a:pPr marL="0" indent="0" eaLnBrk="1" hangingPunct="1">
              <a:buNone/>
            </a:pPr>
            <a:r>
              <a:rPr lang="fr-FR" altLang="ru-RU" sz="2400" dirty="0">
                <a:latin typeface="Garamond" pitchFamily="18" charset="0"/>
                <a:hlinkClick r:id="rId4"/>
              </a:rPr>
              <a:t>http://vak1.ed.gov.ru/common/img/uploaded/files/2013/06/Prilozhenie_k_Prikazu_Minobrnauki_RF_ot_25_02_2009_N_59_(red__ot_10_01_2012).</a:t>
            </a:r>
            <a:r>
              <a:rPr lang="fr-FR" altLang="ru-RU" sz="2400" dirty="0" smtClean="0">
                <a:latin typeface="Garamond" pitchFamily="18" charset="0"/>
                <a:hlinkClick r:id="rId4"/>
              </a:rPr>
              <a:t>rtf</a:t>
            </a:r>
            <a:endParaRPr lang="ru-RU" altLang="ru-RU" sz="2400" dirty="0" smtClean="0">
              <a:latin typeface="Garamond" pitchFamily="18" charset="0"/>
            </a:endParaRPr>
          </a:p>
          <a:p>
            <a:pPr marL="0" indent="0" eaLnBrk="1" hangingPunct="1">
              <a:buNone/>
            </a:pPr>
            <a:endParaRPr lang="ru-RU" altLang="ru-RU" sz="2400" dirty="0" smtClean="0">
              <a:latin typeface="Garamond" pitchFamily="18" charset="0"/>
            </a:endParaRPr>
          </a:p>
          <a:p>
            <a:pPr marL="0" indent="0" eaLnBrk="1" hangingPunct="1">
              <a:buNone/>
            </a:pPr>
            <a:endParaRPr lang="ru-RU" altLang="ru-RU" sz="2400" dirty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chemeClr val="bg1"/>
                </a:solidFill>
                <a:latin typeface="Lucida Sans Unicode" pitchFamily="34" charset="0"/>
              </a:rPr>
              <a:t>Предметная область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03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Нужно объяснить, каким образом будут решаться поставленные научные задачи</a:t>
            </a: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Для теоретической модели нужно указать 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предполагаемую структуру модели (со ссылками на наиболее близкие предшествующие работы);</a:t>
            </a:r>
          </a:p>
          <a:p>
            <a:pPr lvl="1" eaLnBrk="1" hangingPunct="1"/>
            <a:r>
              <a:rPr lang="ru-RU" altLang="ru-RU" sz="2400" dirty="0">
                <a:latin typeface="Garamond" pitchFamily="18" charset="0"/>
              </a:rPr>
              <a:t>о</a:t>
            </a:r>
            <a:r>
              <a:rPr lang="ru-RU" altLang="ru-RU" sz="2400" dirty="0" smtClean="0">
                <a:latin typeface="Garamond" pitchFamily="18" charset="0"/>
              </a:rPr>
              <a:t>собенности модели (по сравнению с предшествующими работами).</a:t>
            </a:r>
          </a:p>
          <a:p>
            <a:pPr lvl="1" eaLnBrk="1" hangingPunct="1"/>
            <a:endParaRPr lang="ru-RU" altLang="ru-RU" sz="2400" dirty="0" smtClean="0">
              <a:latin typeface="Garamond" pitchFamily="18" charset="0"/>
            </a:endParaRP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Для эмпирической работы: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Источники данных</a:t>
            </a:r>
          </a:p>
          <a:p>
            <a:pPr lvl="1" eaLnBrk="1" hangingPunct="1"/>
            <a:r>
              <a:rPr lang="ru-RU" altLang="ru-RU" sz="2400" dirty="0">
                <a:latin typeface="Garamond" pitchFamily="18" charset="0"/>
              </a:rPr>
              <a:t>Гипотезы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Методы анализа (эконометрические модели)</a:t>
            </a:r>
          </a:p>
          <a:p>
            <a:pPr lvl="1" eaLnBrk="1" hangingPunct="1"/>
            <a:endParaRPr lang="ru-RU" altLang="ru-RU" sz="2400" dirty="0">
              <a:latin typeface="Garamond" pitchFamily="18" charset="0"/>
            </a:endParaRPr>
          </a:p>
          <a:p>
            <a:pPr eaLnBrk="1" hangingPunct="1"/>
            <a:endParaRPr lang="ru-RU" altLang="ru-RU" dirty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chemeClr val="bg1"/>
                </a:solidFill>
                <a:latin typeface="Lucida Sans Unicode" pitchFamily="34" charset="0"/>
              </a:rPr>
              <a:t>Методология исследования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8523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0" y="620713"/>
            <a:ext cx="6994525" cy="5505450"/>
          </a:xfrm>
        </p:spPr>
        <p:txBody>
          <a:bodyPr/>
          <a:lstStyle/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Структура исследования: 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Темы глав исследования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Краткое описание глав исследования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Более детальное описание как минимум первой главы</a:t>
            </a:r>
          </a:p>
          <a:p>
            <a:pPr eaLnBrk="1" hangingPunct="1"/>
            <a:endParaRPr lang="ru-RU" altLang="ru-RU" dirty="0">
              <a:latin typeface="Garamond" pitchFamily="18" charset="0"/>
            </a:endParaRPr>
          </a:p>
          <a:p>
            <a:pPr eaLnBrk="1" hangingPunct="1"/>
            <a:r>
              <a:rPr lang="ru-RU" altLang="ru-RU" sz="2400" dirty="0" smtClean="0">
                <a:latin typeface="Garamond" pitchFamily="18" charset="0"/>
              </a:rPr>
              <a:t>Структура обоснования не жесткая, есть степени свободы: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Описать методологию сразу или отдельно по главам?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Привести рабочие гипотезы в разделе «Методология» или «Структура исследования»?</a:t>
            </a:r>
          </a:p>
          <a:p>
            <a:pPr lvl="1" eaLnBrk="1" hangingPunct="1"/>
            <a:r>
              <a:rPr lang="ru-RU" altLang="ru-RU" sz="2400" dirty="0" smtClean="0">
                <a:latin typeface="Garamond" pitchFamily="18" charset="0"/>
              </a:rPr>
              <a:t>…</a:t>
            </a:r>
          </a:p>
          <a:p>
            <a:pPr lvl="1" eaLnBrk="1" hangingPunct="1"/>
            <a:endParaRPr lang="ru-RU" altLang="ru-RU" sz="2400" dirty="0">
              <a:latin typeface="Garamond" pitchFamily="18" charset="0"/>
            </a:endParaRPr>
          </a:p>
        </p:txBody>
      </p:sp>
      <p:sp>
        <p:nvSpPr>
          <p:cNvPr id="8195" name="Rectangle 3"/>
          <p:cNvSpPr>
            <a:spLocks noChangeArrowheads="1"/>
          </p:cNvSpPr>
          <p:nvPr/>
        </p:nvSpPr>
        <p:spPr bwMode="auto">
          <a:xfrm>
            <a:off x="-36513" y="-26988"/>
            <a:ext cx="9217026" cy="431801"/>
          </a:xfrm>
          <a:prstGeom prst="rect">
            <a:avLst/>
          </a:prstGeom>
          <a:solidFill>
            <a:srgbClr val="CC0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6" name="Rectangle 4"/>
          <p:cNvSpPr>
            <a:spLocks noChangeArrowheads="1"/>
          </p:cNvSpPr>
          <p:nvPr/>
        </p:nvSpPr>
        <p:spPr bwMode="auto">
          <a:xfrm>
            <a:off x="0" y="6597650"/>
            <a:ext cx="9144000" cy="260350"/>
          </a:xfrm>
          <a:prstGeom prst="rect">
            <a:avLst/>
          </a:prstGeom>
          <a:solidFill>
            <a:srgbClr val="008000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endParaRPr lang="ru-RU" altLang="ru-RU"/>
          </a:p>
        </p:txBody>
      </p:sp>
      <p:sp>
        <p:nvSpPr>
          <p:cNvPr id="8197" name="Freeform 5"/>
          <p:cNvSpPr>
            <a:spLocks/>
          </p:cNvSpPr>
          <p:nvPr/>
        </p:nvSpPr>
        <p:spPr bwMode="auto">
          <a:xfrm>
            <a:off x="5435600" y="6597650"/>
            <a:ext cx="3744913" cy="287338"/>
          </a:xfrm>
          <a:custGeom>
            <a:avLst/>
            <a:gdLst>
              <a:gd name="T0" fmla="*/ 2147483647 w 2132"/>
              <a:gd name="T1" fmla="*/ 0 h 363"/>
              <a:gd name="T2" fmla="*/ 2147483647 w 2132"/>
              <a:gd name="T3" fmla="*/ 0 h 363"/>
              <a:gd name="T4" fmla="*/ 2147483647 w 2132"/>
              <a:gd name="T5" fmla="*/ 2147483647 h 363"/>
              <a:gd name="T6" fmla="*/ 0 w 2132"/>
              <a:gd name="T7" fmla="*/ 2147483647 h 363"/>
              <a:gd name="T8" fmla="*/ 2147483647 w 2132"/>
              <a:gd name="T9" fmla="*/ 0 h 363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2132"/>
              <a:gd name="T16" fmla="*/ 0 h 363"/>
              <a:gd name="T17" fmla="*/ 2132 w 2132"/>
              <a:gd name="T18" fmla="*/ 363 h 363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2132" h="363">
                <a:moveTo>
                  <a:pt x="454" y="0"/>
                </a:moveTo>
                <a:lnTo>
                  <a:pt x="2132" y="0"/>
                </a:lnTo>
                <a:lnTo>
                  <a:pt x="2132" y="363"/>
                </a:lnTo>
                <a:lnTo>
                  <a:pt x="0" y="363"/>
                </a:lnTo>
                <a:lnTo>
                  <a:pt x="454" y="0"/>
                </a:lnTo>
                <a:close/>
              </a:path>
            </a:pathLst>
          </a:custGeom>
          <a:solidFill>
            <a:srgbClr val="CC00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198" name="Rectangle 7"/>
          <p:cNvSpPr>
            <a:spLocks noGrp="1" noChangeArrowheads="1"/>
          </p:cNvSpPr>
          <p:nvPr>
            <p:ph type="title"/>
          </p:nvPr>
        </p:nvSpPr>
        <p:spPr>
          <a:xfrm>
            <a:off x="457200" y="44450"/>
            <a:ext cx="8229600" cy="333375"/>
          </a:xfrm>
        </p:spPr>
        <p:txBody>
          <a:bodyPr/>
          <a:lstStyle/>
          <a:p>
            <a:pPr algn="l" eaLnBrk="1" hangingPunct="1"/>
            <a:r>
              <a:rPr lang="ru-RU" altLang="ru-RU" sz="2800" dirty="0" smtClean="0">
                <a:solidFill>
                  <a:schemeClr val="bg1"/>
                </a:solidFill>
                <a:latin typeface="Lucida Sans Unicode" pitchFamily="34" charset="0"/>
              </a:rPr>
              <a:t>Структура работы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4D00F13-4CDD-46A8-8261-769549B00DA1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510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6391</TotalTime>
  <Words>527</Words>
  <Application>Microsoft Office PowerPoint</Application>
  <PresentationFormat>Экран (4:3)</PresentationFormat>
  <Paragraphs>94</Paragraphs>
  <Slides>10</Slides>
  <Notes>10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Default Design</vt:lpstr>
      <vt:lpstr>Как писать «Обоснование темы» (Research proposal)  Антон Суворов (ВШЭ) декабрь 2015 г</vt:lpstr>
      <vt:lpstr>Для кого пишется «Обоснование темы»?</vt:lpstr>
      <vt:lpstr>Ключевой вопрос, на который отвечает «обоснование»</vt:lpstr>
      <vt:lpstr>Амбиции или скромность?</vt:lpstr>
      <vt:lpstr>Обзор литературы</vt:lpstr>
      <vt:lpstr>Стиль</vt:lpstr>
      <vt:lpstr>Предметная область</vt:lpstr>
      <vt:lpstr>Методология исследования</vt:lpstr>
      <vt:lpstr>Структура работы</vt:lpstr>
      <vt:lpstr>Где публиковать?</vt:lpstr>
    </vt:vector>
  </TitlesOfParts>
  <Company>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anton</dc:creator>
  <cp:lastModifiedBy>Пользователь Windows</cp:lastModifiedBy>
  <cp:revision>164</cp:revision>
  <cp:lastPrinted>2014-12-09T14:57:35Z</cp:lastPrinted>
  <dcterms:created xsi:type="dcterms:W3CDTF">2006-09-24T22:45:32Z</dcterms:created>
  <dcterms:modified xsi:type="dcterms:W3CDTF">2015-11-30T08:47:54Z</dcterms:modified>
</cp:coreProperties>
</file>