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38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28123480333941E-2"/>
          <c:y val="9.4180496911448378E-2"/>
          <c:w val="0.87614375303933212"/>
          <c:h val="0.8116394168341463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18389"/>
              </a:solidFill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val>
            <c:numRef>
              <c:f>Лист1!$C$9:$C$10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  <c:holeSize val="85"/>
      </c:doughnut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BEA12-4CE8-4442-9434-FA9A644D8B6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DBDB9-7318-4AB0-9062-8894AB3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7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2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7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3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2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9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3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5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7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A74C-EA6B-4146-8953-F1B9D427753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9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7"/>
          <p:cNvSpPr>
            <a:spLocks noChangeArrowheads="1"/>
          </p:cNvSpPr>
          <p:nvPr/>
        </p:nvSpPr>
        <p:spPr bwMode="auto">
          <a:xfrm>
            <a:off x="401083" y="213711"/>
            <a:ext cx="25147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 smtClean="0">
                <a:latin typeface="Arial" charset="0"/>
              </a:rPr>
              <a:t>ГИА - 2017 </a:t>
            </a:r>
            <a:endParaRPr lang="ru-RU" altLang="ru-RU" sz="1600" dirty="0">
              <a:latin typeface="Arial" charset="0"/>
            </a:endParaRPr>
          </a:p>
        </p:txBody>
      </p:sp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2" name="AutoShape 14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401083" y="905796"/>
            <a:ext cx="26140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+mn-lt"/>
              </a:rPr>
              <a:t>2 МЕРОПРИЯТИЯ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74531" y="839469"/>
            <a:ext cx="2292220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smtClean="0">
              <a:latin typeface="Arial" charset="0"/>
            </a:endParaRPr>
          </a:p>
        </p:txBody>
      </p:sp>
      <p:sp>
        <p:nvSpPr>
          <p:cNvPr id="48139" name="Rectangle 14"/>
          <p:cNvSpPr>
            <a:spLocks noChangeArrowheads="1"/>
          </p:cNvSpPr>
          <p:nvPr/>
        </p:nvSpPr>
        <p:spPr bwMode="auto">
          <a:xfrm>
            <a:off x="4489656" y="1534982"/>
            <a:ext cx="4625728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latin typeface="+mn-lt"/>
              </a:rPr>
              <a:t>ФОРМАТ: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sz="1400" dirty="0" smtClean="0">
                <a:latin typeface="+mn-lt"/>
              </a:rPr>
              <a:t>ОЧНАЯ ЗАЩИТА ПЕРЕД КОМИССИЕЙ ПРОЕКТА ОБРАЗОВАТЕЛЬНОГО КУРСА ПО ТЕМАТИКЕ ДИССЕРТАЦИИ</a:t>
            </a:r>
            <a:endParaRPr lang="ru-RU" altLang="ru-RU" sz="1400" b="1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600" b="1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latin typeface="+mn-lt"/>
              </a:rPr>
              <a:t>НЕОБХОДИМЫЕ МАТЕРИАЛЫ: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sz="1400" dirty="0" smtClean="0">
                <a:latin typeface="+mn-lt"/>
              </a:rPr>
              <a:t>ОБОСНОВАНИЕ ПРОЕКТА + ПРЕЗЕНТАЦИЯ</a:t>
            </a:r>
          </a:p>
          <a:p>
            <a:pPr>
              <a:spcBef>
                <a:spcPct val="0"/>
              </a:spcBef>
              <a:buNone/>
              <a:defRPr/>
            </a:pPr>
            <a:endParaRPr lang="ru-RU" altLang="ru-RU" sz="1400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latin typeface="+mn-lt"/>
              </a:rPr>
              <a:t>ДАТА ПРОВЕДЕНИЯ</a:t>
            </a:r>
            <a:r>
              <a:rPr lang="ru-RU" altLang="ru-RU" sz="1400" dirty="0" smtClean="0">
                <a:latin typeface="+mn-lt"/>
              </a:rPr>
              <a:t>: 10 ОКТЯБРЯ 2017 ГОДА в 10.00</a:t>
            </a:r>
          </a:p>
        </p:txBody>
      </p:sp>
      <p:sp>
        <p:nvSpPr>
          <p:cNvPr id="22" name="Прямоугольник 3"/>
          <p:cNvSpPr>
            <a:spLocks noChangeArrowheads="1"/>
          </p:cNvSpPr>
          <p:nvPr/>
        </p:nvSpPr>
        <p:spPr bwMode="auto">
          <a:xfrm>
            <a:off x="3616827" y="962092"/>
            <a:ext cx="55500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 smtClean="0">
                <a:latin typeface="Arial" charset="0"/>
              </a:rPr>
              <a:t>ГОСУДАРСТВЕННЫЙ ЭКЗАМЕН по программе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 smtClean="0">
                <a:latin typeface="Arial" charset="0"/>
              </a:rPr>
              <a:t>08.00.14 Мировая экономика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574906" y="1656440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Прямоугольник 3"/>
          <p:cNvSpPr>
            <a:spLocks noChangeArrowheads="1"/>
          </p:cNvSpPr>
          <p:nvPr/>
        </p:nvSpPr>
        <p:spPr bwMode="auto">
          <a:xfrm>
            <a:off x="3667211" y="3531264"/>
            <a:ext cx="54904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 smtClean="0">
                <a:latin typeface="Arial" charset="0"/>
              </a:rPr>
              <a:t>ЗАЩИТА НАУЧНОГО </a:t>
            </a:r>
            <a:r>
              <a:rPr lang="ru-RU" altLang="en-US" sz="1800" b="1" dirty="0">
                <a:latin typeface="Arial" charset="0"/>
              </a:rPr>
              <a:t>ДОКЛАДА по программе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charset="0"/>
              </a:rPr>
              <a:t>08.00.14 Мировая экономика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607496" y="4185281"/>
            <a:ext cx="453650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latin typeface="+mn-lt"/>
              </a:rPr>
              <a:t>ФОРМАТ: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 smtClean="0">
                <a:latin typeface="+mn-lt"/>
              </a:rPr>
              <a:t>ОЧНАЯ ЗАЩИТА ПЕРЕД КОМИССИЕЙ НАУЧНОГО ДОКЛАДА ПРО РЕЗУЛЬТАТАМ  ДИССЕРТАЦИИ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+mn-lt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b="1" dirty="0">
                <a:solidFill>
                  <a:prstClr val="black"/>
                </a:solidFill>
                <a:latin typeface="Calibri"/>
              </a:rPr>
              <a:t>НЕОБХОДИМЫЕ МАТЕРИАЛЫ: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dirty="0" smtClean="0">
                <a:solidFill>
                  <a:prstClr val="black"/>
                </a:solidFill>
                <a:latin typeface="Calibri"/>
              </a:rPr>
              <a:t>НАУЧНЫЙ ДОКЛАД + ПРЕЗЕНТАЦИЯ</a:t>
            </a:r>
            <a:endParaRPr lang="ru-RU" altLang="ru-RU" sz="1400" b="1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latin typeface="+mn-lt"/>
              </a:rPr>
              <a:t>ДАТА ПРОВЕДЕНИЯ: </a:t>
            </a:r>
            <a:r>
              <a:rPr lang="ru-RU" altLang="ru-RU" sz="1400" dirty="0" smtClean="0">
                <a:latin typeface="+mn-lt"/>
              </a:rPr>
              <a:t>17 ОКТЯБРЯ 2017 ГОДА в 10.00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 smtClean="0">
              <a:latin typeface="+mn-lt"/>
            </a:endParaRPr>
          </a:p>
        </p:txBody>
      </p:sp>
      <p:sp>
        <p:nvSpPr>
          <p:cNvPr id="36" name="Прямоугольник 3"/>
          <p:cNvSpPr>
            <a:spLocks noChangeArrowheads="1"/>
          </p:cNvSpPr>
          <p:nvPr/>
        </p:nvSpPr>
        <p:spPr bwMode="auto">
          <a:xfrm>
            <a:off x="401083" y="4014200"/>
            <a:ext cx="31969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П</a:t>
            </a:r>
            <a:r>
              <a:rPr lang="ru-RU" altLang="en-US" sz="1400" dirty="0" smtClean="0">
                <a:latin typeface="+mn-lt"/>
              </a:rPr>
              <a:t>рохождение ГИА включает сдачу государственного экзамена и защиту научного доклада</a:t>
            </a:r>
            <a:endParaRPr lang="en-US" altLang="en-US" sz="1400" dirty="0">
              <a:latin typeface="+mn-lt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288138" y="3356992"/>
            <a:ext cx="510028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333627" y="1730122"/>
            <a:ext cx="2921319" cy="4751540"/>
            <a:chOff x="401083" y="2120503"/>
            <a:chExt cx="2921319" cy="475154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654319" y="3356992"/>
              <a:ext cx="168543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3" name="Диаграмма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63400676"/>
                </p:ext>
              </p:extLst>
            </p:nvPr>
          </p:nvGraphicFramePr>
          <p:xfrm>
            <a:off x="434275" y="2120503"/>
            <a:ext cx="2255841" cy="24351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7" name="Прямая соединительная линия 6"/>
            <p:cNvCxnSpPr/>
            <p:nvPr/>
          </p:nvCxnSpPr>
          <p:spPr>
            <a:xfrm>
              <a:off x="401083" y="3099301"/>
              <a:ext cx="0" cy="3772742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Прямоугольник 3"/>
            <p:cNvSpPr>
              <a:spLocks noChangeArrowheads="1"/>
            </p:cNvSpPr>
            <p:nvPr/>
          </p:nvSpPr>
          <p:spPr bwMode="auto">
            <a:xfrm>
              <a:off x="468539" y="5313168"/>
              <a:ext cx="2853863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en-US" sz="1400" dirty="0" smtClean="0">
                  <a:latin typeface="+mn-lt"/>
                </a:rPr>
                <a:t>Допуском к защите научного доклада является успешная сдача государственного экзамена</a:t>
              </a:r>
              <a:endParaRPr lang="en-US" altLang="en-US" sz="1400" dirty="0">
                <a:latin typeface="+mn-lt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036232" y="3446859"/>
              <a:ext cx="10307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ДОКЛАД</a:t>
              </a:r>
              <a:endParaRPr lang="ru-RU" dirty="0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994166" y="2847260"/>
              <a:ext cx="11305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ЭКЗАМЕН</a:t>
              </a:r>
            </a:p>
          </p:txBody>
        </p:sp>
      </p:grpSp>
      <p:sp>
        <p:nvSpPr>
          <p:cNvPr id="49" name="Прямоугольник 3"/>
          <p:cNvSpPr>
            <a:spLocks noChangeArrowheads="1"/>
          </p:cNvSpPr>
          <p:nvPr/>
        </p:nvSpPr>
        <p:spPr bwMode="auto">
          <a:xfrm>
            <a:off x="352908" y="5954996"/>
            <a:ext cx="45121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 err="1" smtClean="0">
                <a:latin typeface="+mn-lt"/>
              </a:rPr>
              <a:t>Гос.экзамен</a:t>
            </a:r>
            <a:r>
              <a:rPr lang="ru-RU" altLang="en-US" sz="1400" dirty="0" smtClean="0">
                <a:latin typeface="+mn-lt"/>
              </a:rPr>
              <a:t> – оценивается по 5-балльной шкале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 smtClean="0">
                <a:latin typeface="+mn-lt"/>
              </a:rPr>
              <a:t>Научный доклад  </a:t>
            </a:r>
            <a:r>
              <a:rPr lang="ru-RU" altLang="en-US" sz="1400" dirty="0">
                <a:latin typeface="+mn-lt"/>
              </a:rPr>
              <a:t>– оценивается по </a:t>
            </a:r>
            <a:r>
              <a:rPr lang="ru-RU" altLang="en-US" sz="1400" dirty="0" smtClean="0">
                <a:latin typeface="+mn-lt"/>
              </a:rPr>
              <a:t>5-балльной шкале</a:t>
            </a:r>
            <a:endParaRPr lang="ru-RU" altLang="en-US" sz="1400" dirty="0">
              <a:latin typeface="+mn-lt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62188" y="4885818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62188" y="5735816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059" y="4113648"/>
            <a:ext cx="838356" cy="77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230" y="1809965"/>
            <a:ext cx="439461" cy="38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56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337322" y="172750"/>
            <a:ext cx="777131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dirty="0" smtClean="0">
                <a:latin typeface="+mn-lt"/>
              </a:rPr>
              <a:t>ДОРОЖНАЯ КАРТА ВЫХОДА НА ГИА</a:t>
            </a:r>
            <a:r>
              <a:rPr lang="ru-RU" altLang="ru-RU" sz="2400" dirty="0" smtClean="0">
                <a:latin typeface="+mn-lt"/>
              </a:rPr>
              <a:t> по образовательной программе </a:t>
            </a:r>
            <a:r>
              <a:rPr lang="ru-RU" altLang="ru-RU" sz="2200" b="1" dirty="0" smtClean="0">
                <a:latin typeface="+mn-lt"/>
              </a:rPr>
              <a:t>08.00.14 Мировая экономика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 flipV="1">
            <a:off x="410567" y="620689"/>
            <a:ext cx="5889626" cy="8106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smtClean="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07975" y="3192334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Овал 31"/>
          <p:cNvSpPr/>
          <p:nvPr/>
        </p:nvSpPr>
        <p:spPr bwMode="auto">
          <a:xfrm>
            <a:off x="307975" y="1442625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1368348" y="2420888"/>
            <a:ext cx="761643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 smtClean="0">
                <a:latin typeface="+mn-lt"/>
              </a:rPr>
              <a:t>ПРЕДСТАВЛЕНИЕ МАТЕРИАЛОВ ПО ГИА В АСПИРАНТСКУЮ ШКОЛУ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en-US" sz="500" b="1" dirty="0" smtClean="0">
              <a:solidFill>
                <a:srgbClr val="018389"/>
              </a:solidFill>
              <a:latin typeface="+mn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14943" y="2348880"/>
            <a:ext cx="835958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387669" y="1290389"/>
            <a:ext cx="4324795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АТТЕСТАЦИЯ </a:t>
            </a:r>
            <a:r>
              <a:rPr lang="ru-RU" b="1" dirty="0"/>
              <a:t>В АСПИРАНТСКОЙ ШКОЛЕ </a:t>
            </a:r>
          </a:p>
          <a:p>
            <a:endParaRPr lang="ru-RU" sz="300" b="1" dirty="0" smtClean="0">
              <a:solidFill>
                <a:srgbClr val="018389"/>
              </a:solidFill>
            </a:endParaRPr>
          </a:p>
          <a:p>
            <a:r>
              <a:rPr lang="ru-RU" sz="1600" b="1" dirty="0" smtClean="0">
                <a:solidFill>
                  <a:srgbClr val="018389"/>
                </a:solidFill>
              </a:rPr>
              <a:t>НЕОБХОДИМО: </a:t>
            </a:r>
            <a:r>
              <a:rPr lang="ru-RU" sz="1100" dirty="0"/>
              <a:t>СДАТЬ АТТЕСТАЦИОННЫЙ ЛИСТ ЗА 2 ПОЛ. 3 ГОДА С ОТЧЕТОМ ПО ВСЕМ ВИДАМ </a:t>
            </a:r>
            <a:r>
              <a:rPr lang="ru-RU" sz="1100" dirty="0" smtClean="0"/>
              <a:t>ДЕЯТЕЛЬНОСТИ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5105" y="1505833"/>
            <a:ext cx="629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en-US" sz="3200" b="1" dirty="0">
                <a:latin typeface="Arial Narrow" panose="020B0606020202030204" pitchFamily="34" charset="0"/>
              </a:rPr>
              <a:t>1.</a:t>
            </a:r>
            <a:r>
              <a:rPr lang="ru-RU" altLang="en-US" sz="3200" b="1" dirty="0"/>
              <a:t> </a:t>
            </a:r>
            <a:endParaRPr lang="en-US" altLang="en-US" b="1" dirty="0">
              <a:latin typeface="Agency FB" panose="020B0503020202020204" pitchFamily="34" charset="0"/>
            </a:endParaRPr>
          </a:p>
        </p:txBody>
      </p:sp>
      <p:sp>
        <p:nvSpPr>
          <p:cNvPr id="46" name="Овал 45"/>
          <p:cNvSpPr/>
          <p:nvPr/>
        </p:nvSpPr>
        <p:spPr bwMode="auto">
          <a:xfrm>
            <a:off x="337322" y="5663146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7893" y="3270824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2.</a:t>
            </a:r>
            <a:r>
              <a:rPr lang="ru-RU" altLang="en-US" sz="3200" b="1" dirty="0" smtClean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5105" y="5717833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3.</a:t>
            </a:r>
            <a:r>
              <a:rPr lang="ru-RU" altLang="en-US" sz="3200" b="1" dirty="0" smtClean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332733" y="5548341"/>
            <a:ext cx="2167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ПОДГОТОВКА К ГИА</a:t>
            </a:r>
            <a:endParaRPr lang="ru-RU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1387669" y="5887109"/>
            <a:ext cx="75093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rgbClr val="018389"/>
                </a:solidFill>
              </a:rPr>
              <a:t>НЕОБХОДИМО: </a:t>
            </a:r>
          </a:p>
          <a:p>
            <a:pPr lvl="0"/>
            <a:r>
              <a:rPr lang="ru-RU" sz="1600" b="1" dirty="0" smtClean="0">
                <a:solidFill>
                  <a:srgbClr val="018389"/>
                </a:solidFill>
              </a:rPr>
              <a:t>1. </a:t>
            </a:r>
            <a:r>
              <a:rPr lang="ru-RU" sz="1100" dirty="0" smtClean="0">
                <a:solidFill>
                  <a:prstClr val="black"/>
                </a:solidFill>
              </a:rPr>
              <a:t>РАСПИСАНИЕ </a:t>
            </a:r>
            <a:r>
              <a:rPr lang="ru-RU" sz="1100" smtClean="0">
                <a:solidFill>
                  <a:prstClr val="black"/>
                </a:solidFill>
              </a:rPr>
              <a:t>КОНСУЛЬТАЦИЙ РАЗМЕЩЕНО </a:t>
            </a:r>
            <a:r>
              <a:rPr lang="ru-RU" sz="1100" dirty="0" smtClean="0">
                <a:solidFill>
                  <a:prstClr val="black"/>
                </a:solidFill>
              </a:rPr>
              <a:t>НА САЙТЕ АСПИРАНТСКОЙ ШКОЛЫ ПО ЭКОНОМИКЕ</a:t>
            </a:r>
          </a:p>
        </p:txBody>
      </p:sp>
      <p:grpSp>
        <p:nvGrpSpPr>
          <p:cNvPr id="59" name="Группа 58"/>
          <p:cNvGrpSpPr/>
          <p:nvPr/>
        </p:nvGrpSpPr>
        <p:grpSpPr>
          <a:xfrm>
            <a:off x="6416369" y="1498975"/>
            <a:ext cx="2795509" cy="637800"/>
            <a:chOff x="6711824" y="1409798"/>
            <a:chExt cx="2795509" cy="6378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711824" y="1709044"/>
              <a:ext cx="279550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/>
                <a:t>СРОК СДАЧИ: </a:t>
              </a:r>
              <a:r>
                <a:rPr lang="ru-RU" sz="1600" dirty="0" smtClean="0"/>
                <a:t>до </a:t>
              </a:r>
              <a:r>
                <a:rPr lang="ru-RU" sz="1600" u="sng" dirty="0" smtClean="0"/>
                <a:t>05.10. 2017 г.</a:t>
              </a:r>
              <a:endParaRPr lang="ru-RU" sz="1600" u="sng" dirty="0"/>
            </a:p>
          </p:txBody>
        </p:sp>
        <p:pic>
          <p:nvPicPr>
            <p:cNvPr id="62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6334" y="1409798"/>
              <a:ext cx="335731" cy="268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Группа 2"/>
          <p:cNvGrpSpPr/>
          <p:nvPr/>
        </p:nvGrpSpPr>
        <p:grpSpPr>
          <a:xfrm>
            <a:off x="1408408" y="4576612"/>
            <a:ext cx="7842762" cy="773288"/>
            <a:chOff x="1306611" y="3013205"/>
            <a:chExt cx="7842762" cy="773288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1306611" y="3013205"/>
              <a:ext cx="531033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2. </a:t>
              </a:r>
              <a:r>
                <a:rPr lang="ru-RU" altLang="en-US" sz="1100" dirty="0" smtClean="0">
                  <a:solidFill>
                    <a:prstClr val="black"/>
                  </a:solidFill>
                </a:rPr>
                <a:t>НАПРАВИТЬ </a:t>
              </a:r>
              <a:r>
                <a:rPr lang="ru-RU" altLang="en-US" sz="1100" dirty="0">
                  <a:solidFill>
                    <a:prstClr val="black"/>
                  </a:solidFill>
                </a:rPr>
                <a:t>ПО ЭЛЕКТРОННОЙ ПОЧТЕ 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ОБРАЗОВАТЕЛЬНОГО ПРОЕКТА ДЛЯ ЭКЗАМЕНА (ОБОСНОВАНИЕ) </a:t>
              </a:r>
              <a:endParaRPr lang="ru-RU" altLang="en-US" sz="1100" dirty="0" smtClean="0">
                <a:solidFill>
                  <a:prstClr val="black"/>
                </a:solidFill>
              </a:endParaRPr>
            </a:p>
            <a:p>
              <a:pPr lvl="0">
                <a:spcBef>
                  <a:spcPct val="0"/>
                </a:spcBef>
              </a:pPr>
              <a:r>
                <a:rPr lang="ru-RU" altLang="en-US" sz="1300" b="1" dirty="0" smtClean="0">
                  <a:solidFill>
                    <a:prstClr val="black"/>
                  </a:solidFill>
                </a:rPr>
                <a:t>ФОРМАТ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 </a:t>
              </a:r>
              <a:r>
                <a:rPr lang="en-US" altLang="en-US" sz="1300" dirty="0" smtClean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> 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НАЗВАНИЕ ФАЙЛА: </a:t>
              </a:r>
              <a:r>
                <a:rPr lang="ru-RU" altLang="en-US" sz="1300" dirty="0" err="1">
                  <a:solidFill>
                    <a:prstClr val="black"/>
                  </a:solidFill>
                </a:rPr>
                <a:t>Фамилия_госэкзамен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  <p:grpSp>
          <p:nvGrpSpPr>
            <p:cNvPr id="74" name="Группа 73"/>
            <p:cNvGrpSpPr/>
            <p:nvPr/>
          </p:nvGrpSpPr>
          <p:grpSpPr>
            <a:xfrm>
              <a:off x="6400351" y="3098563"/>
              <a:ext cx="2749022" cy="687930"/>
              <a:chOff x="6325886" y="1630461"/>
              <a:chExt cx="2749022" cy="687930"/>
            </a:xfrm>
          </p:grpSpPr>
          <p:sp>
            <p:nvSpPr>
              <p:cNvPr id="75" name="Прямоугольник 74"/>
              <p:cNvSpPr/>
              <p:nvPr/>
            </p:nvSpPr>
            <p:spPr>
              <a:xfrm>
                <a:off x="6325886" y="1979837"/>
                <a:ext cx="274902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</a:t>
                </a:r>
                <a:r>
                  <a:rPr lang="ru-RU" sz="1600" dirty="0" smtClean="0"/>
                  <a:t>до </a:t>
                </a:r>
                <a:r>
                  <a:rPr lang="ru-RU" sz="1600" u="sng" dirty="0" smtClean="0"/>
                  <a:t>02.10.2017 г.</a:t>
                </a:r>
                <a:endParaRPr lang="ru-RU" sz="1600" dirty="0"/>
              </a:p>
            </p:txBody>
          </p:sp>
          <p:pic>
            <p:nvPicPr>
              <p:cNvPr id="76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17809" y="1630461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" name="Группа 1"/>
          <p:cNvGrpSpPr/>
          <p:nvPr/>
        </p:nvGrpSpPr>
        <p:grpSpPr>
          <a:xfrm>
            <a:off x="307975" y="2815307"/>
            <a:ext cx="8894546" cy="2629917"/>
            <a:chOff x="298210" y="3866674"/>
            <a:chExt cx="8894546" cy="2629917"/>
          </a:xfrm>
        </p:grpSpPr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1375767" y="4884412"/>
              <a:ext cx="7816989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dirty="0" smtClean="0">
                  <a:latin typeface="+mn-lt"/>
                </a:rPr>
                <a:t>ПРОВЕРКУ НА ЗАИМСТВОВАНИЯ (ПЛАГИАТ) В СИСТЕМЕ ПРОВЕРКИ ВШЭ ПРОВОДИТ МЕНЕДЖЕР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400" dirty="0" smtClean="0">
                  <a:solidFill>
                    <a:srgbClr val="018389"/>
                  </a:solidFill>
                  <a:latin typeface="+mn-lt"/>
                </a:rPr>
                <a:t>ВНИМАНИЕ! </a:t>
              </a:r>
              <a:r>
                <a:rPr lang="ru-RU" altLang="ru-RU" sz="1000" dirty="0" smtClean="0">
                  <a:latin typeface="+mn-lt"/>
                </a:rPr>
                <a:t>Пожалуйста</a:t>
              </a:r>
              <a:r>
                <a:rPr lang="ru-RU" altLang="ru-RU" sz="1000" dirty="0">
                  <a:latin typeface="+mn-lt"/>
                </a:rPr>
                <a:t>, не загружайте </a:t>
              </a:r>
              <a:r>
                <a:rPr lang="ru-RU" altLang="ru-RU" sz="1000" dirty="0" smtClean="0">
                  <a:latin typeface="+mn-lt"/>
                </a:rPr>
                <a:t>самостоятельно предварительные </a:t>
              </a:r>
              <a:r>
                <a:rPr lang="ru-RU" altLang="ru-RU" sz="1000" dirty="0">
                  <a:latin typeface="+mn-lt"/>
                </a:rPr>
                <a:t>версии </a:t>
              </a:r>
              <a:r>
                <a:rPr lang="ru-RU" altLang="ru-RU" sz="1000" dirty="0" smtClean="0">
                  <a:latin typeface="+mn-lt"/>
                </a:rPr>
                <a:t>доклада на портал НИУ ВШЭ (в </a:t>
              </a:r>
              <a:r>
                <a:rPr lang="ru-RU" altLang="ru-RU" sz="1000" dirty="0" err="1" smtClean="0">
                  <a:latin typeface="+mn-lt"/>
                </a:rPr>
                <a:t>т.ч</a:t>
              </a:r>
              <a:r>
                <a:rPr lang="ru-RU" altLang="ru-RU" sz="1000" dirty="0" smtClean="0">
                  <a:latin typeface="+mn-lt"/>
                </a:rPr>
                <a:t>. под </a:t>
              </a:r>
              <a:r>
                <a:rPr lang="ru-RU" altLang="ru-RU" sz="1000" dirty="0">
                  <a:latin typeface="+mn-lt"/>
                </a:rPr>
                <a:t>вымышленными </a:t>
              </a:r>
              <a:r>
                <a:rPr lang="ru-RU" altLang="ru-RU" sz="1000" dirty="0" smtClean="0">
                  <a:latin typeface="+mn-lt"/>
                </a:rPr>
                <a:t>ФИО) </a:t>
              </a:r>
              <a:r>
                <a:rPr lang="ru-RU" altLang="ru-RU" sz="1000" dirty="0">
                  <a:latin typeface="+mn-lt"/>
                </a:rPr>
                <a:t>так как работу Вы не проверите, а проблемы </a:t>
              </a:r>
              <a:r>
                <a:rPr lang="ru-RU" altLang="ru-RU" sz="1000" dirty="0" smtClean="0">
                  <a:latin typeface="+mn-lt"/>
                </a:rPr>
                <a:t>возникнут (в </a:t>
              </a:r>
              <a:r>
                <a:rPr lang="ru-RU" altLang="ru-RU" sz="1000" dirty="0">
                  <a:latin typeface="+mn-lt"/>
                </a:rPr>
                <a:t>Вашей истинной работе будет обнаружен </a:t>
              </a:r>
              <a:r>
                <a:rPr lang="ru-RU" altLang="ru-RU" sz="1000" dirty="0" smtClean="0">
                  <a:latin typeface="+mn-lt"/>
                </a:rPr>
                <a:t>100 % плагиат).</a:t>
              </a:r>
              <a:endParaRPr lang="ru-RU" altLang="ru-RU" sz="1000" dirty="0">
                <a:latin typeface="+mn-lt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377904" y="3866674"/>
              <a:ext cx="4863411" cy="7540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600" b="1" dirty="0">
                  <a:solidFill>
                    <a:srgbClr val="018389"/>
                  </a:solidFill>
                </a:rPr>
                <a:t>НЕОБХОДИМО: </a:t>
              </a:r>
              <a:endParaRPr lang="ru-RU" altLang="en-US" sz="1600" b="1" dirty="0" smtClean="0">
                <a:solidFill>
                  <a:srgbClr val="018389"/>
                </a:solidFill>
              </a:endParaRPr>
            </a:p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1. </a:t>
              </a:r>
              <a:r>
                <a:rPr lang="ru-RU" altLang="en-US" sz="1100" dirty="0" smtClean="0">
                  <a:solidFill>
                    <a:prstClr val="black"/>
                  </a:solidFill>
                </a:rPr>
                <a:t>НАПРАВИТЬ </a:t>
              </a:r>
              <a:r>
                <a:rPr lang="ru-RU" altLang="en-US" sz="1100" dirty="0">
                  <a:solidFill>
                    <a:prstClr val="black"/>
                  </a:solidFill>
                </a:rPr>
                <a:t>ПО ЭЛЕКТРОННОЙ ПОЧТЕ 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</a:t>
              </a:r>
              <a:r>
                <a:rPr lang="ru-RU" altLang="en-US" sz="1100" dirty="0" smtClean="0">
                  <a:solidFill>
                    <a:prstClr val="black"/>
                  </a:solidFill>
                </a:rPr>
                <a:t>НАУЧНОГО </a:t>
              </a:r>
              <a:r>
                <a:rPr lang="ru-RU" altLang="en-US" sz="1100" dirty="0">
                  <a:solidFill>
                    <a:prstClr val="black"/>
                  </a:solidFill>
                </a:rPr>
                <a:t>ДОКЛАДА. </a:t>
              </a:r>
            </a:p>
          </p:txBody>
        </p:sp>
        <p:cxnSp>
          <p:nvCxnSpPr>
            <p:cNvPr id="77" name="Прямая соединительная линия 76"/>
            <p:cNvCxnSpPr/>
            <p:nvPr/>
          </p:nvCxnSpPr>
          <p:spPr>
            <a:xfrm flipH="1">
              <a:off x="298210" y="6496591"/>
              <a:ext cx="865427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Группа 77"/>
            <p:cNvGrpSpPr/>
            <p:nvPr/>
          </p:nvGrpSpPr>
          <p:grpSpPr>
            <a:xfrm>
              <a:off x="6406604" y="4053606"/>
              <a:ext cx="2749022" cy="642061"/>
              <a:chOff x="6374832" y="1477080"/>
              <a:chExt cx="2749022" cy="642061"/>
            </a:xfrm>
          </p:grpSpPr>
          <p:sp>
            <p:nvSpPr>
              <p:cNvPr id="79" name="Прямоугольник 78"/>
              <p:cNvSpPr/>
              <p:nvPr/>
            </p:nvSpPr>
            <p:spPr>
              <a:xfrm>
                <a:off x="6374832" y="1780587"/>
                <a:ext cx="274902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</a:t>
                </a:r>
                <a:r>
                  <a:rPr lang="ru-RU" sz="1600" dirty="0" smtClean="0"/>
                  <a:t>до </a:t>
                </a:r>
                <a:r>
                  <a:rPr lang="ru-RU" sz="1600" u="sng" dirty="0" smtClean="0"/>
                  <a:t>26.09.2017 г.</a:t>
                </a:r>
                <a:endParaRPr lang="ru-RU" sz="1600" dirty="0"/>
              </a:p>
            </p:txBody>
          </p:sp>
          <p:pic>
            <p:nvPicPr>
              <p:cNvPr id="80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1515" y="1477080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8" name="Прямоугольник 67"/>
            <p:cNvSpPr/>
            <p:nvPr/>
          </p:nvSpPr>
          <p:spPr>
            <a:xfrm>
              <a:off x="1364224" y="4549473"/>
              <a:ext cx="5562920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 </a:t>
              </a:r>
              <a:r>
                <a:rPr lang="en-US" altLang="en-US" sz="1300" dirty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>
                  <a:solidFill>
                    <a:prstClr val="black"/>
                  </a:solidFill>
                </a:rPr>
                <a:t> 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НАЗВАНИЕ ФАЙЛА: </a:t>
              </a:r>
              <a:r>
                <a:rPr lang="ru-RU" altLang="en-US" sz="1300" dirty="0" err="1" smtClean="0">
                  <a:solidFill>
                    <a:prstClr val="black"/>
                  </a:solidFill>
                </a:rPr>
                <a:t>Фамилия_доклад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1429077" y="4569183"/>
            <a:ext cx="749497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38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297</Words>
  <Application>Microsoft Office PowerPoint</Application>
  <PresentationFormat>Экран (4:3)</PresentationFormat>
  <Paragraphs>49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Студент НИУ ВШЭ</cp:lastModifiedBy>
  <cp:revision>39</cp:revision>
  <dcterms:created xsi:type="dcterms:W3CDTF">2017-08-14T15:58:43Z</dcterms:created>
  <dcterms:modified xsi:type="dcterms:W3CDTF">2017-09-08T12:22:33Z</dcterms:modified>
</cp:coreProperties>
</file>