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512" r:id="rId3"/>
    <p:sldId id="513" r:id="rId4"/>
    <p:sldId id="514" r:id="rId5"/>
    <p:sldId id="515" r:id="rId6"/>
    <p:sldId id="517" r:id="rId7"/>
    <p:sldId id="518" r:id="rId8"/>
    <p:sldId id="520" r:id="rId9"/>
    <p:sldId id="519" r:id="rId10"/>
    <p:sldId id="521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5" autoAdjust="0"/>
  </p:normalViewPr>
  <p:slideViewPr>
    <p:cSldViewPr>
      <p:cViewPr>
        <p:scale>
          <a:sx n="134" d="100"/>
          <a:sy n="134" d="100"/>
        </p:scale>
        <p:origin x="-87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C767D-7635-4B9D-911D-EA082DED794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9DB98-B557-4B3D-B635-BDE30E19B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86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pPr>
              <a:defRPr/>
            </a:pPr>
            <a:fld id="{EA23024B-A815-45EC-955C-F37BE76B2EA0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pPr>
              <a:defRPr/>
            </a:pPr>
            <a:fld id="{AC578BE7-9336-452A-87C5-F07ACC2D2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71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A4A653-A72F-4FCE-B01D-2E07027B4B2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7D6D5-519A-402C-ADE7-4FD11E46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9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4B94-B629-4430-BD9C-94C23AD75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0F19-A8A0-4485-BC83-A9900CFE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2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A057-E84B-4893-973E-B80DD4F52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1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0F13-4CDD-46A8-8261-769549B00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B2AF1-D752-49E7-A2B2-257F5C435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5BDA-7820-41CD-A634-B03CEAF87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622B-B7BC-4095-A7CF-0F17F34F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10F1-7174-49CD-959D-46AEB73E6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7B9F-8C1D-4949-8C22-3ECF49891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2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A965-37B8-4865-816B-F155DE0F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5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9A9-46AD-42A8-8BAE-72B2D6D3C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8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02A599-EC64-4B07-81FE-F40A61E88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jel/guide/jel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k1.ed.gov.ru/common/img/uploaded/files/2013/06/Prilozhenie_k_Prikazu_Minobrnauki_RF_ot_25_02_2009_N_59_(red__ot_10_01_2012).rt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0" y="188913"/>
            <a:ext cx="9396413" cy="6669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lvl="1" eaLnBrk="1" hangingPunct="1"/>
            <a:endParaRPr lang="ru-RU" altLang="ru-RU" dirty="0" smtClean="0">
              <a:latin typeface="Garamond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Rectangle 14"/>
          <p:cNvSpPr>
            <a:spLocks noGrp="1" noChangeArrowheads="1"/>
          </p:cNvSpPr>
          <p:nvPr>
            <p:ph type="title"/>
          </p:nvPr>
        </p:nvSpPr>
        <p:spPr>
          <a:xfrm>
            <a:off x="827584" y="3141663"/>
            <a:ext cx="7344816" cy="11430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CC0000"/>
                </a:solidFill>
                <a:latin typeface="Lucida Sans Unicode" pitchFamily="34" charset="0"/>
              </a:rPr>
              <a:t>Как писать «Обоснование темы» (</a:t>
            </a:r>
            <a:r>
              <a:rPr lang="en-US" altLang="ru-RU" sz="3600" dirty="0" smtClean="0">
                <a:solidFill>
                  <a:srgbClr val="CC0000"/>
                </a:solidFill>
                <a:latin typeface="Lucida Sans Unicode" pitchFamily="34" charset="0"/>
              </a:rPr>
              <a:t>Research proposal)</a:t>
            </a:r>
            <a:br>
              <a:rPr lang="en-US" altLang="ru-RU" sz="3600" dirty="0" smtClean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en-US" altLang="ru-RU" sz="3600" dirty="0">
                <a:solidFill>
                  <a:srgbClr val="CC0000"/>
                </a:solidFill>
                <a:latin typeface="Lucida Sans Unicode" pitchFamily="34" charset="0"/>
              </a:rPr>
              <a:t/>
            </a:r>
            <a:br>
              <a:rPr lang="en-US" altLang="ru-RU" sz="3600" dirty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Антон Суворов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 (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ВШЭ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)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/>
            </a:r>
            <a:b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декабрь 201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5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 г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Конечно, сейчас сказать трудно, но задумываться стоит (и требуется указать в «обосновании»).</a:t>
            </a:r>
          </a:p>
          <a:p>
            <a:pPr eaLnBrk="1" hangingPunct="1"/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Какая аудитория у исследования? </a:t>
            </a:r>
          </a:p>
          <a:p>
            <a:pPr lvl="1" eaLnBrk="1" hangingPunct="1"/>
            <a:r>
              <a:rPr lang="ru-RU" altLang="ru-RU" sz="2000" dirty="0" smtClean="0">
                <a:latin typeface="Garamond" pitchFamily="18" charset="0"/>
              </a:rPr>
              <a:t>Преимущественно отечественная или международная? </a:t>
            </a:r>
          </a:p>
          <a:p>
            <a:pPr lvl="1" eaLnBrk="1" hangingPunct="1"/>
            <a:r>
              <a:rPr lang="ru-RU" altLang="ru-RU" sz="2000" dirty="0" smtClean="0">
                <a:latin typeface="Garamond" pitchFamily="18" charset="0"/>
              </a:rPr>
              <a:t>Специалисты в узкой области или более широкая научная аудитория?</a:t>
            </a:r>
          </a:p>
          <a:p>
            <a:pPr lvl="1" eaLnBrk="1" hangingPunct="1"/>
            <a:endParaRPr lang="ru-RU" altLang="ru-RU" sz="20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Какую карьеру Вы планируете в дальнейшем?</a:t>
            </a:r>
          </a:p>
          <a:p>
            <a:pPr lvl="1" eaLnBrk="1" hangingPunct="1"/>
            <a:endParaRPr lang="ru-RU" altLang="ru-RU" sz="20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Где публиковать?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Формальный повод – необходимость утверждения темы и ее обоснования Советом аспирантской школы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Главный бенефициар – сам аспирант!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Удачно выбранная и ясно сформулированная тема – ключевой фактор успеха исследования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Обоснование будут читать и оценивать эксперты. Их обязанность – отнестись к обоснованию (доброжелательно) критически, поэтому его нужно написать максимально ясно и убедительно.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Для кого пишется «Обоснование темы»?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latin typeface="Garamond" pitchFamily="18" charset="0"/>
              </a:rPr>
              <a:t>В чем будет состоять исследование и </a:t>
            </a:r>
            <a:r>
              <a:rPr lang="ru-RU" altLang="ru-RU" b="1" dirty="0" smtClean="0">
                <a:latin typeface="Garamond" pitchFamily="18" charset="0"/>
              </a:rPr>
              <a:t>почему им имеет смысл заниматься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Нужно ясно сформулировать цели исследования и намеченные подходы к их решению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Обосновать научную (и общечеловеческую?) значимость и актуальность исследования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Позиционировать исследование по отношению к </a:t>
            </a:r>
            <a:r>
              <a:rPr lang="ru-RU" altLang="ru-RU" sz="2400" dirty="0">
                <a:latin typeface="Garamond" pitchFamily="18" charset="0"/>
              </a:rPr>
              <a:t>существующей </a:t>
            </a:r>
            <a:r>
              <a:rPr lang="ru-RU" altLang="ru-RU" sz="2400" dirty="0" smtClean="0">
                <a:latin typeface="Garamond" pitchFamily="18" charset="0"/>
              </a:rPr>
              <a:t>литературе, </a:t>
            </a:r>
            <a:r>
              <a:rPr lang="ru-RU" altLang="ru-RU" sz="2400" dirty="0">
                <a:latin typeface="Garamond" pitchFamily="18" charset="0"/>
              </a:rPr>
              <a:t>объяснить его новизну</a:t>
            </a:r>
            <a:endParaRPr lang="ru-RU" altLang="ru-RU" sz="2400" dirty="0" smtClean="0">
              <a:latin typeface="Garamond" pitchFamily="18" charset="0"/>
            </a:endParaRP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000" dirty="0" smtClean="0">
                <a:solidFill>
                  <a:schemeClr val="bg1"/>
                </a:solidFill>
                <a:latin typeface="Lucida Sans Unicode" pitchFamily="34" charset="0"/>
              </a:rPr>
              <a:t>Ключевой вопрос, на который отвечает «обоснование»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Нужен разумный баланс между </a:t>
            </a:r>
            <a:r>
              <a:rPr lang="ru-RU" altLang="ru-RU" sz="2400" dirty="0" err="1" smtClean="0">
                <a:latin typeface="Garamond" pitchFamily="18" charset="0"/>
              </a:rPr>
              <a:t>амбициозностью</a:t>
            </a:r>
            <a:r>
              <a:rPr lang="ru-RU" altLang="ru-RU" sz="2400" dirty="0" smtClean="0">
                <a:latin typeface="Garamond" pitchFamily="18" charset="0"/>
              </a:rPr>
              <a:t> заявленных целей и шансами их реализовать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Если заявлены важные, но слишком глобальные или труднодостижимые цели, то возникают сомнения в реализуемости проекта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Если цели слишком скромные, то есть сомнения в целесообразности проведения такого исследования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Амбиции или скромность?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«Обоснование» – лаконичный жанр, и очень детального обзора никто не ждет.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Но основные работы в предметной области должны быть представлены.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Большее внимание – наиболее значимым и наиболее близким к теме работам.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Связный текст, критический (аналитический) взгляд на область исследований, а не просто перечисление работ и результатов.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Будет странно, если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Самая свежая работа будет десятилетней давности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Работ в международных изданиях будет мало или совсем не будет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Все работы будут из малозначимых, периферийных журналов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Исследование будет посвящено российской тематике, а все ссылки будут только на зарубежные работы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…</a:t>
            </a:r>
            <a:endParaRPr lang="ru-RU" altLang="ru-RU" sz="18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Обзор литературы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Пишите ясно!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Читайте свои «обоснования»!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Ставьте себя на место читателя, не обязательно знакомого с тематикой (с деталями – уж точно).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Читайте свои тексты как-бы «со стороны» и сами редактируйте их.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Лучше использовать короткие предложения.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Не пишите лишнего («краткость – сестра таланта»), но и «телеграфного» стиля лучше избегать.</a:t>
            </a:r>
            <a:endParaRPr lang="ru-RU" altLang="ru-RU" sz="18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Стиль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Ссылки на </a:t>
            </a:r>
            <a:r>
              <a:rPr lang="en-US" altLang="ru-RU" sz="2400" dirty="0" smtClean="0">
                <a:latin typeface="Garamond" pitchFamily="18" charset="0"/>
              </a:rPr>
              <a:t>JEL </a:t>
            </a:r>
            <a:r>
              <a:rPr lang="ru-RU" altLang="ru-RU" sz="2400" dirty="0" smtClean="0">
                <a:latin typeface="Garamond" pitchFamily="18" charset="0"/>
              </a:rPr>
              <a:t>коды:</a:t>
            </a:r>
          </a:p>
          <a:p>
            <a:pPr marL="0" indent="0" eaLnBrk="1" hangingPunct="1">
              <a:buNone/>
            </a:pPr>
            <a:r>
              <a:rPr lang="fr-FR" altLang="ru-RU" sz="2400" dirty="0">
                <a:latin typeface="Garamond" pitchFamily="18" charset="0"/>
                <a:hlinkClick r:id="rId3"/>
              </a:rPr>
              <a:t>https://</a:t>
            </a:r>
            <a:r>
              <a:rPr lang="fr-FR" altLang="ru-RU" sz="2400" dirty="0" smtClean="0">
                <a:latin typeface="Garamond" pitchFamily="18" charset="0"/>
                <a:hlinkClick r:id="rId3"/>
              </a:rPr>
              <a:t>www.aeaweb.org/jel/guide/jel.php</a:t>
            </a:r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Ссылки на шифр ВАК:</a:t>
            </a:r>
          </a:p>
          <a:p>
            <a:pPr marL="0" indent="0" eaLnBrk="1" hangingPunct="1">
              <a:buNone/>
            </a:pPr>
            <a:r>
              <a:rPr lang="fr-FR" altLang="ru-RU" sz="2400" dirty="0">
                <a:latin typeface="Garamond" pitchFamily="18" charset="0"/>
                <a:hlinkClick r:id="rId4"/>
              </a:rPr>
              <a:t>http://vak1.ed.gov.ru/common/img/uploaded/files/2013/06/Prilozhenie_k_Prikazu_Minobrnauki_RF_ot_25_02_2009_N_59_(red__ot_10_01_2012).</a:t>
            </a:r>
            <a:r>
              <a:rPr lang="fr-FR" altLang="ru-RU" sz="2400" dirty="0" smtClean="0">
                <a:latin typeface="Garamond" pitchFamily="18" charset="0"/>
                <a:hlinkClick r:id="rId4"/>
              </a:rPr>
              <a:t>rtf</a:t>
            </a:r>
            <a:endParaRPr lang="ru-RU" altLang="ru-RU" sz="2400" dirty="0" smtClean="0">
              <a:latin typeface="Garamond" pitchFamily="18" charset="0"/>
            </a:endParaRPr>
          </a:p>
          <a:p>
            <a:pPr marL="0" indent="0" eaLnBrk="1" hangingPunct="1">
              <a:buNone/>
            </a:pPr>
            <a:endParaRPr lang="ru-RU" altLang="ru-RU" sz="2400" dirty="0" smtClean="0">
              <a:latin typeface="Garamond" pitchFamily="18" charset="0"/>
            </a:endParaRPr>
          </a:p>
          <a:p>
            <a:pPr marL="0" indent="0" eaLnBrk="1" hangingPunct="1">
              <a:buNone/>
            </a:pPr>
            <a:endParaRPr lang="ru-RU" altLang="ru-RU" sz="24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Предметная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Нужно объяснить, каким образом будут решаться поставленные научные задачи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Для теоретической модели нужно указать 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предполагаемую структуру модели (со ссылками на наиболее близкие предшествующие работы);</a:t>
            </a:r>
          </a:p>
          <a:p>
            <a:pPr lvl="1" eaLnBrk="1" hangingPunct="1"/>
            <a:r>
              <a:rPr lang="ru-RU" altLang="ru-RU" sz="2400" dirty="0">
                <a:latin typeface="Garamond" pitchFamily="18" charset="0"/>
              </a:rPr>
              <a:t>о</a:t>
            </a:r>
            <a:r>
              <a:rPr lang="ru-RU" altLang="ru-RU" sz="2400" dirty="0" smtClean="0">
                <a:latin typeface="Garamond" pitchFamily="18" charset="0"/>
              </a:rPr>
              <a:t>собенности модели (по сравнению с предшествующими работами).</a:t>
            </a: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Для эмпирической работы: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Источники данных</a:t>
            </a:r>
          </a:p>
          <a:p>
            <a:pPr lvl="1" eaLnBrk="1" hangingPunct="1"/>
            <a:r>
              <a:rPr lang="ru-RU" altLang="ru-RU" sz="2400" dirty="0">
                <a:latin typeface="Garamond" pitchFamily="18" charset="0"/>
              </a:rPr>
              <a:t>Гипотезы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Методы анализа (эконометрические модели)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endParaRPr lang="ru-RU" altLang="ru-RU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Методология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Структура исследования: 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Темы глав исследования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Краткое описание глав исследования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Более детальное описание как минимум первой главы</a:t>
            </a:r>
          </a:p>
          <a:p>
            <a:pPr eaLnBrk="1" hangingPunct="1"/>
            <a:endParaRPr lang="ru-RU" altLang="ru-RU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Структура обоснования не жесткая, есть степени свободы: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Описать методологию сразу или отдельно по главам?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Привести рабочие гипотезы в разделе «Методология» или «Структура исследования»?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…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Структура работы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6433</TotalTime>
  <Words>527</Words>
  <Application>Microsoft Office PowerPoint</Application>
  <PresentationFormat>Экран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Как писать «Обоснование темы» (Research proposal)  Антон Суворов (ВШЭ) декабрь 2015 г</vt:lpstr>
      <vt:lpstr>Для кого пишется «Обоснование темы»?</vt:lpstr>
      <vt:lpstr>Ключевой вопрос, на который отвечает «обоснование»</vt:lpstr>
      <vt:lpstr>Амбиции или скромность?</vt:lpstr>
      <vt:lpstr>Обзор литературы</vt:lpstr>
      <vt:lpstr>Стиль</vt:lpstr>
      <vt:lpstr>Предметная область</vt:lpstr>
      <vt:lpstr>Методология исследования</vt:lpstr>
      <vt:lpstr>Структура работы</vt:lpstr>
      <vt:lpstr>Где публиковать?</vt:lpstr>
    </vt:vector>
  </TitlesOfParts>
  <Company>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</dc:creator>
  <cp:lastModifiedBy>Ларионова</cp:lastModifiedBy>
  <cp:revision>164</cp:revision>
  <cp:lastPrinted>2014-12-09T14:57:35Z</cp:lastPrinted>
  <dcterms:created xsi:type="dcterms:W3CDTF">2006-09-24T22:45:32Z</dcterms:created>
  <dcterms:modified xsi:type="dcterms:W3CDTF">2017-11-07T14:33:43Z</dcterms:modified>
</cp:coreProperties>
</file>