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5" r:id="rId3"/>
    <p:sldId id="259" r:id="rId4"/>
    <p:sldId id="287" r:id="rId5"/>
    <p:sldId id="288" r:id="rId6"/>
    <p:sldId id="291" r:id="rId7"/>
    <p:sldId id="262" r:id="rId8"/>
    <p:sldId id="290" r:id="rId9"/>
    <p:sldId id="29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arlow" panose="020B0604020202020204" charset="0"/>
      <p:regular r:id="rId16"/>
      <p:bold r:id="rId17"/>
      <p:italic r:id="rId18"/>
      <p:boldItalic r:id="rId19"/>
    </p:embeddedFont>
    <p:embeddedFont>
      <p:font typeface="Barlow Light" panose="020B0604020202020204" charset="0"/>
      <p:regular r:id="rId20"/>
      <p:bold r:id="rId21"/>
      <p:italic r:id="rId22"/>
      <p:boldItalic r:id="rId23"/>
    </p:embeddedFont>
    <p:embeddedFont>
      <p:font typeface="Miriam Libre" panose="020B0604020202020204" charset="-79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B3C9FE-158E-406B-A9B4-5E74F7B5A202}">
  <a:tblStyle styleId="{78B3C9FE-158E-406B-A9B4-5E74F7B5A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1" d="100"/>
          <a:sy n="161" d="100"/>
        </p:scale>
        <p:origin x="-7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998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42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mirror/pubs/share/2175081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835696" y="1275606"/>
            <a:ext cx="5472608" cy="309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The recommended structure of the </a:t>
            </a:r>
            <a:r>
              <a:rPr lang="en-US" b="1" dirty="0" smtClean="0">
                <a:solidFill>
                  <a:schemeClr val="tx1"/>
                </a:solidFill>
              </a:rPr>
              <a:t>synopsis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(the total volume is about 1500 words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411511"/>
            <a:ext cx="5138700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</a:t>
            </a:r>
            <a:r>
              <a:rPr lang="en" dirty="0" smtClean="0"/>
              <a:t>titl</a:t>
            </a:r>
            <a:r>
              <a:rPr lang="en-US" dirty="0" smtClean="0"/>
              <a:t>e page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467544" y="3795886"/>
            <a:ext cx="5328592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The sphere of research according to </a:t>
            </a:r>
            <a:r>
              <a:rPr lang="en-US" sz="1200" dirty="0" smtClean="0"/>
              <a:t>“</a:t>
            </a:r>
            <a:r>
              <a:rPr lang="en-US" sz="1200" dirty="0" smtClean="0"/>
              <a:t>passport </a:t>
            </a:r>
            <a:r>
              <a:rPr lang="en-US" sz="1200" dirty="0" smtClean="0"/>
              <a:t>of </a:t>
            </a:r>
            <a:r>
              <a:rPr lang="en-US" sz="1200" dirty="0" smtClean="0"/>
              <a:t>specialty” </a:t>
            </a:r>
            <a:r>
              <a:rPr lang="ru-RU" sz="1200" dirty="0" smtClean="0"/>
              <a:t>(</a:t>
            </a:r>
            <a:r>
              <a:rPr lang="en-US" sz="1200" dirty="0" smtClean="0"/>
              <a:t>please, provide your proposal with items from the list </a:t>
            </a:r>
            <a:r>
              <a:rPr lang="ru-RU" sz="1200" dirty="0" smtClean="0"/>
              <a:t>– 22.00.01, 22.00.03 </a:t>
            </a:r>
            <a:r>
              <a:rPr lang="en-US" sz="1200" dirty="0" smtClean="0"/>
              <a:t>or</a:t>
            </a:r>
            <a:r>
              <a:rPr lang="ru-RU" sz="1200" dirty="0" smtClean="0"/>
              <a:t> 22.00.04.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Where can I find the list? </a:t>
            </a:r>
            <a:r>
              <a:rPr lang="en-US" sz="1200" dirty="0"/>
              <a:t>Here -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www.hse.ru/mirror/pubs/share/217508179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251520" y="1347614"/>
            <a:ext cx="5688632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ru-RU" b="1" dirty="0" smtClean="0">
                <a:latin typeface="+mj-lt"/>
              </a:rPr>
              <a:t>Предлагаемая </a:t>
            </a:r>
            <a:r>
              <a:rPr lang="ru-RU" b="1" dirty="0">
                <a:latin typeface="+mj-lt"/>
              </a:rPr>
              <a:t>тема диссертации</a:t>
            </a:r>
            <a:r>
              <a:rPr lang="en-US" b="1" dirty="0">
                <a:latin typeface="+mj-lt"/>
              </a:rPr>
              <a:t> </a:t>
            </a:r>
            <a:r>
              <a:rPr lang="en-US" b="1" dirty="0" smtClean="0">
                <a:latin typeface="+mj-lt"/>
              </a:rPr>
              <a:t>/</a:t>
            </a:r>
            <a:r>
              <a:rPr lang="en-US" b="1" dirty="0">
                <a:latin typeface="+mj-lt"/>
              </a:rPr>
              <a:t> </a:t>
            </a:r>
            <a:endParaRPr lang="en-US" b="1" dirty="0" smtClean="0">
              <a:latin typeface="+mj-lt"/>
            </a:endParaRPr>
          </a:p>
          <a:p>
            <a:pPr marL="114300" indent="0">
              <a:buNone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proposed title of the </a:t>
            </a:r>
            <a:r>
              <a:rPr lang="en-US" b="1" dirty="0" smtClean="0">
                <a:latin typeface="+mj-lt"/>
              </a:rPr>
              <a:t>thesis</a:t>
            </a:r>
            <a:endParaRPr lang="en-US" b="1" dirty="0" smtClean="0">
              <a:latin typeface="+mj-lt"/>
            </a:endParaRPr>
          </a:p>
          <a:p>
            <a:pPr marL="114300" indent="0">
              <a:buNone/>
            </a:pPr>
            <a:r>
              <a:rPr lang="en-US" i="1" dirty="0" smtClean="0"/>
              <a:t>In Russian  and in English  or just in </a:t>
            </a:r>
            <a:r>
              <a:rPr lang="en-US" i="1" dirty="0" smtClean="0"/>
              <a:t>English (if you can’t speak Russian)</a:t>
            </a:r>
            <a:endParaRPr lang="en-US" i="1" dirty="0" smtClean="0"/>
          </a:p>
          <a:p>
            <a:pPr marL="114300" indent="0"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proposed </a:t>
            </a:r>
            <a:r>
              <a:rPr lang="en-US" b="1" dirty="0" smtClean="0"/>
              <a:t>supervisor</a:t>
            </a:r>
            <a:endParaRPr lang="en-US" b="1" dirty="0" smtClean="0"/>
          </a:p>
          <a:p>
            <a:pPr marL="114300" indent="0"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55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dirty="0">
                <a:latin typeface="+mn-lt"/>
              </a:rPr>
              <a:t>Постановка </a:t>
            </a:r>
            <a:r>
              <a:rPr lang="ru-RU" sz="2800" dirty="0" smtClean="0">
                <a:latin typeface="+mn-lt"/>
              </a:rPr>
              <a:t>исследовательской </a:t>
            </a:r>
            <a:r>
              <a:rPr lang="ru-RU" sz="2800" dirty="0">
                <a:latin typeface="+mn-lt"/>
              </a:rPr>
              <a:t>проблемы / </a:t>
            </a:r>
            <a:r>
              <a:rPr lang="ru-RU" sz="2800" dirty="0" err="1">
                <a:latin typeface="+mn-lt"/>
              </a:rPr>
              <a:t>Statement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of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research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problem</a:t>
            </a:r>
            <a:r>
              <a:rPr lang="ru-R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(200 words</a:t>
            </a:r>
            <a:r>
              <a:rPr lang="en-US" sz="2800" dirty="0" smtClean="0">
                <a:latin typeface="+mn-lt"/>
              </a:rPr>
              <a:t>)</a:t>
            </a:r>
            <a:endParaRPr sz="2800" dirty="0">
              <a:latin typeface="+mn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707654"/>
            <a:ext cx="5760640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/>
              <a:t>Please</a:t>
            </a:r>
            <a:r>
              <a:rPr lang="en-US" dirty="0"/>
              <a:t>, do not write about the </a:t>
            </a:r>
            <a:r>
              <a:rPr lang="en-US" dirty="0" smtClean="0"/>
              <a:t>social </a:t>
            </a:r>
            <a:r>
              <a:rPr lang="en-US" dirty="0"/>
              <a:t>problem you are going to study - describe the research problem, i.e. a puzzle you are going to solve / a contradiction between the existing knowledge and reality you are going to explain / a lack of knowledge you are going to fill. </a:t>
            </a:r>
            <a:endParaRPr lang="ru-RU" dirty="0" smtClean="0"/>
          </a:p>
          <a:p>
            <a:pPr marL="76200" indent="0">
              <a:buNone/>
            </a:pPr>
            <a:r>
              <a:rPr lang="en-US" dirty="0" smtClean="0"/>
              <a:t>Be </a:t>
            </a:r>
            <a:r>
              <a:rPr lang="en-US" dirty="0"/>
              <a:t>short and convincing!</a:t>
            </a:r>
            <a:endParaRPr lang="ru-RU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55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>
                <a:latin typeface="+mj-lt"/>
              </a:rPr>
              <a:t>Краткая характеристика степени разработанности проблемы</a:t>
            </a:r>
            <a:r>
              <a:rPr lang="en-US" sz="2400" dirty="0">
                <a:latin typeface="+mj-lt"/>
              </a:rPr>
              <a:t> / Short expose of the state of expertise in your field  (500 words)</a:t>
            </a:r>
            <a:endParaRPr sz="2400" dirty="0">
              <a:latin typeface="+mj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707654"/>
            <a:ext cx="6048672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800" dirty="0"/>
              <a:t>You needn't provide an extended literature review here; just the </a:t>
            </a:r>
            <a:r>
              <a:rPr lang="en-US" sz="1800" b="1" dirty="0"/>
              <a:t>main structure </a:t>
            </a:r>
            <a:r>
              <a:rPr lang="en-US" sz="1800" dirty="0"/>
              <a:t>of the research field, most important achievements and revealed theoretical and/or m</a:t>
            </a:r>
            <a:r>
              <a:rPr lang="en-US" sz="1800" dirty="0" smtClean="0"/>
              <a:t>ethodological</a:t>
            </a:r>
            <a:r>
              <a:rPr lang="en-US" sz="1800" dirty="0"/>
              <a:t>  problems.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Please</a:t>
            </a:r>
            <a:r>
              <a:rPr lang="en-US" sz="1800" dirty="0"/>
              <a:t>, write about your </a:t>
            </a:r>
            <a:r>
              <a:rPr lang="en-US" sz="1800" b="1" dirty="0"/>
              <a:t>research problem</a:t>
            </a:r>
            <a:r>
              <a:rPr lang="en-US" sz="1800" dirty="0"/>
              <a:t>, not about your case!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A </a:t>
            </a:r>
            <a:r>
              <a:rPr lang="en-US" sz="1800" b="1" dirty="0"/>
              <a:t>lack of research </a:t>
            </a:r>
            <a:r>
              <a:rPr lang="en-US" sz="1800" dirty="0"/>
              <a:t>describing your case is not necessarily a good argument for your research. </a:t>
            </a:r>
            <a:endParaRPr lang="en-US" sz="1800" dirty="0" smtClean="0"/>
          </a:p>
          <a:p>
            <a:pPr marL="76200" indent="0">
              <a:buNone/>
            </a:pPr>
            <a:r>
              <a:rPr lang="en-US" sz="1800" dirty="0" smtClean="0"/>
              <a:t>Don't </a:t>
            </a:r>
            <a:r>
              <a:rPr lang="en-US" sz="1800" dirty="0"/>
              <a:t>forget to </a:t>
            </a:r>
            <a:r>
              <a:rPr lang="en-US" sz="1800" b="1" dirty="0"/>
              <a:t>make references </a:t>
            </a:r>
            <a:r>
              <a:rPr lang="en-US" sz="1800" dirty="0"/>
              <a:t>to the literature you mention!</a:t>
            </a:r>
            <a:endParaRPr lang="ru-RU" sz="1800"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5"/>
            <a:ext cx="555496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>
                <a:latin typeface="+mj-lt"/>
              </a:rPr>
              <a:t>Характеристика замысла исследования</a:t>
            </a:r>
            <a:r>
              <a:rPr lang="en-US" sz="2400" dirty="0">
                <a:latin typeface="+mj-lt"/>
              </a:rPr>
              <a:t> / The outline of the research </a:t>
            </a:r>
            <a:r>
              <a:rPr lang="en-US" sz="2400" dirty="0" smtClean="0">
                <a:latin typeface="+mj-lt"/>
              </a:rPr>
              <a:t>design (500 words)</a:t>
            </a:r>
            <a:endParaRPr sz="2400" dirty="0">
              <a:latin typeface="+mj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1275606"/>
            <a:ext cx="6048672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latin typeface="+mn-lt"/>
              </a:rPr>
              <a:t>Проблема исследования / </a:t>
            </a:r>
            <a:r>
              <a:rPr lang="en-US" sz="1800" dirty="0" smtClean="0">
                <a:latin typeface="+mn-lt"/>
              </a:rPr>
              <a:t>Research question (main/core and additional)</a:t>
            </a:r>
            <a:endParaRPr lang="ru-RU" sz="1800" dirty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Теоретическая </a:t>
            </a:r>
            <a:r>
              <a:rPr lang="ru-RU" sz="1800" dirty="0">
                <a:latin typeface="+mn-lt"/>
              </a:rPr>
              <a:t>база </a:t>
            </a:r>
            <a:r>
              <a:rPr lang="ru-RU" sz="1800" dirty="0" smtClean="0">
                <a:latin typeface="+mn-lt"/>
              </a:rPr>
              <a:t>исследования</a:t>
            </a:r>
            <a:r>
              <a:rPr lang="en-US" sz="1800" dirty="0" smtClean="0">
                <a:latin typeface="+mn-lt"/>
              </a:rPr>
              <a:t> / theoretical frameworks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Гипотезы исследования (если </a:t>
            </a:r>
            <a:r>
              <a:rPr lang="ru-RU" sz="1800" dirty="0" err="1">
                <a:latin typeface="+mn-lt"/>
              </a:rPr>
              <a:t>релевантно</a:t>
            </a:r>
            <a:r>
              <a:rPr lang="ru-RU" sz="1800" dirty="0" smtClean="0"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 / Hypothesis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Цель </a:t>
            </a:r>
            <a:r>
              <a:rPr lang="en-US" sz="18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и задачи </a:t>
            </a:r>
            <a:r>
              <a:rPr lang="ru-RU" sz="1800" dirty="0">
                <a:latin typeface="+mn-lt"/>
              </a:rPr>
              <a:t>(соотнесенные с методами и ориентированные на результат) </a:t>
            </a:r>
            <a:r>
              <a:rPr lang="ru-RU" sz="1800" dirty="0" smtClean="0">
                <a:latin typeface="+mn-lt"/>
              </a:rPr>
              <a:t>/  </a:t>
            </a:r>
            <a:r>
              <a:rPr lang="en-US" sz="1800" dirty="0" smtClean="0">
                <a:latin typeface="+mn-lt"/>
              </a:rPr>
              <a:t>Goal and tasks 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Объект  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smtClean="0">
                <a:latin typeface="+mn-lt"/>
              </a:rPr>
              <a:t> Social group under investigation oriented to problem solving </a:t>
            </a:r>
            <a:endParaRPr lang="en-US" sz="1800" dirty="0" smtClean="0">
              <a:latin typeface="+mn-lt"/>
            </a:endParaRPr>
          </a:p>
          <a:p>
            <a:r>
              <a:rPr lang="ru-RU" sz="1800" dirty="0">
                <a:latin typeface="+mn-lt"/>
              </a:rPr>
              <a:t>Предмет  </a:t>
            </a:r>
            <a:r>
              <a:rPr lang="en-US" sz="1800" dirty="0">
                <a:latin typeface="+mn-lt"/>
              </a:rPr>
              <a:t>/ research  focus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Характеристика замысла исследования</a:t>
            </a:r>
            <a:r>
              <a:rPr lang="en-US" sz="3200" dirty="0"/>
              <a:t> / The outline of the research design (500 words</a:t>
            </a:r>
            <a:r>
              <a:rPr lang="en-US" sz="3200" dirty="0" smtClean="0"/>
              <a:t>) -2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275606"/>
            <a:ext cx="5616624" cy="3562644"/>
          </a:xfrm>
        </p:spPr>
        <p:txBody>
          <a:bodyPr/>
          <a:lstStyle/>
          <a:p>
            <a:r>
              <a:rPr lang="ru-RU" sz="1600" dirty="0" smtClean="0">
                <a:latin typeface="+mn-lt"/>
              </a:rPr>
              <a:t>Основные </a:t>
            </a:r>
            <a:r>
              <a:rPr lang="ru-RU" sz="1600" dirty="0">
                <a:latin typeface="+mn-lt"/>
              </a:rPr>
              <a:t>рабочие понятия/ </a:t>
            </a:r>
            <a:r>
              <a:rPr lang="en-US" sz="1600" dirty="0">
                <a:latin typeface="+mn-lt"/>
              </a:rPr>
              <a:t>Key concepts </a:t>
            </a:r>
            <a:r>
              <a:rPr lang="ru-RU" sz="1600" dirty="0">
                <a:latin typeface="+mn-lt"/>
              </a:rPr>
              <a:t>(</a:t>
            </a:r>
            <a:r>
              <a:rPr lang="ru-RU" sz="1600" dirty="0" err="1">
                <a:latin typeface="+mn-lt"/>
              </a:rPr>
              <a:t>definitions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and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operationalizations</a:t>
            </a:r>
            <a:r>
              <a:rPr lang="ru-RU" sz="1600" dirty="0">
                <a:latin typeface="+mn-lt"/>
              </a:rPr>
              <a:t>)</a:t>
            </a:r>
          </a:p>
          <a:p>
            <a:r>
              <a:rPr lang="ru-RU" sz="1600" dirty="0">
                <a:latin typeface="+mn-lt"/>
              </a:rPr>
              <a:t>Методы исследования</a:t>
            </a:r>
            <a:r>
              <a:rPr lang="en-US" sz="1600" dirty="0">
                <a:latin typeface="+mn-lt"/>
              </a:rPr>
              <a:t> /Methods related to tasks fulfilment </a:t>
            </a:r>
            <a:r>
              <a:rPr lang="en-US" sz="1600" dirty="0">
                <a:latin typeface="+mn-lt"/>
              </a:rPr>
              <a:t>(what contribution each method makes to achieve the </a:t>
            </a:r>
            <a:r>
              <a:rPr lang="en-US" sz="1600" dirty="0" smtClean="0">
                <a:latin typeface="+mn-lt"/>
              </a:rPr>
              <a:t>goal</a:t>
            </a:r>
            <a:r>
              <a:rPr lang="ru-RU" sz="1600" dirty="0" smtClean="0">
                <a:latin typeface="+mn-lt"/>
              </a:rPr>
              <a:t>?)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Ожидаемые результаты </a:t>
            </a:r>
            <a:r>
              <a:rPr lang="en-US" sz="1600" dirty="0">
                <a:latin typeface="+mn-lt"/>
              </a:rPr>
              <a:t>/ Research outcomes (What kind of knowledge are you going to produce? </a:t>
            </a:r>
            <a:r>
              <a:rPr lang="en-US" sz="1600" dirty="0">
                <a:latin typeface="+mn-lt"/>
              </a:rPr>
              <a:t>How will you access the success of your research project</a:t>
            </a:r>
            <a:r>
              <a:rPr lang="en-US" sz="1600" dirty="0" smtClean="0">
                <a:latin typeface="+mn-lt"/>
              </a:rPr>
              <a:t>?)</a:t>
            </a:r>
          </a:p>
          <a:p>
            <a:r>
              <a:rPr lang="ru-RU" sz="1600" dirty="0">
                <a:latin typeface="+mn-lt"/>
              </a:rPr>
              <a:t>Обоснование границ исследования</a:t>
            </a:r>
            <a:r>
              <a:rPr lang="en-US" sz="1600" dirty="0">
                <a:latin typeface="+mn-lt"/>
              </a:rPr>
              <a:t> / Scope and limitations of </a:t>
            </a:r>
            <a:r>
              <a:rPr lang="en-US" sz="1600" dirty="0" smtClean="0">
                <a:latin typeface="+mn-lt"/>
              </a:rPr>
              <a:t>research (Describe </a:t>
            </a:r>
            <a:r>
              <a:rPr lang="en-US" sz="1600" dirty="0">
                <a:latin typeface="+mn-lt"/>
              </a:rPr>
              <a:t>and justify your choice of cases to be studied, chronology of your research; the selection of data and </a:t>
            </a:r>
            <a:r>
              <a:rPr lang="en-US" sz="1600" dirty="0" smtClean="0">
                <a:latin typeface="+mn-lt"/>
              </a:rPr>
              <a:t>methods</a:t>
            </a:r>
            <a:r>
              <a:rPr lang="en-US" sz="1600" dirty="0"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if </a:t>
            </a:r>
            <a:r>
              <a:rPr lang="en-US" sz="1600" dirty="0">
                <a:latin typeface="+mn-lt"/>
              </a:rPr>
              <a:t>it limits the scope of your research</a:t>
            </a:r>
            <a:r>
              <a:rPr lang="en-US" sz="1600" dirty="0" smtClean="0">
                <a:latin typeface="+mn-lt"/>
              </a:rPr>
              <a:t>)</a:t>
            </a:r>
            <a:r>
              <a:rPr lang="ru-RU" sz="1600" dirty="0" smtClean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 </a:t>
            </a:r>
            <a:endParaRPr lang="ru-RU" sz="1600" dirty="0">
              <a:latin typeface="+mn-lt"/>
            </a:endParaRPr>
          </a:p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8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107504" y="339502"/>
            <a:ext cx="2808312" cy="2828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 err="1">
                <a:latin typeface="+mn-lt"/>
              </a:rPr>
              <a:t>Поэтапный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план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исследования</a:t>
            </a:r>
            <a:r>
              <a:rPr lang="en-US" sz="2800" dirty="0">
                <a:latin typeface="+mn-lt"/>
              </a:rPr>
              <a:t> / Sequencing the main stages of </a:t>
            </a:r>
            <a:r>
              <a:rPr lang="en-US" sz="2800" dirty="0" smtClean="0">
                <a:latin typeface="+mn-lt"/>
              </a:rPr>
              <a:t>research</a:t>
            </a:r>
            <a:endParaRPr sz="2800" dirty="0">
              <a:latin typeface="+mn-lt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454550" y="3291830"/>
            <a:ext cx="2229600" cy="1377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800" dirty="0" smtClean="0"/>
              <a:t>I should write here about procedures  to gain the goal in 100 words</a:t>
            </a:r>
            <a:endParaRPr lang="ru-RU"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54960" cy="18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smtClean="0">
                <a:latin typeface="+mn-lt"/>
              </a:rPr>
              <a:t>Two last points (in attachments)</a:t>
            </a:r>
            <a:endParaRPr sz="3200" dirty="0">
              <a:latin typeface="+mn-lt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251520" y="2355726"/>
            <a:ext cx="5544616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>
                <a:latin typeface="+mn-lt"/>
              </a:rPr>
              <a:t>1. </a:t>
            </a:r>
            <a:r>
              <a:rPr lang="ru-RU" dirty="0" smtClean="0">
                <a:latin typeface="+mn-lt"/>
              </a:rPr>
              <a:t>Структура </a:t>
            </a:r>
            <a:r>
              <a:rPr lang="ru-RU" dirty="0">
                <a:latin typeface="+mn-lt"/>
              </a:rPr>
              <a:t>диссертации (краткий или развернутый план</a:t>
            </a:r>
            <a:r>
              <a:rPr lang="ru-RU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/ The structure of dissertation</a:t>
            </a:r>
            <a:endParaRPr lang="ru-RU" dirty="0">
              <a:latin typeface="+mn-lt"/>
            </a:endParaRPr>
          </a:p>
          <a:p>
            <a:pPr marL="76200" indent="0">
              <a:buNone/>
            </a:pPr>
            <a:r>
              <a:rPr lang="en-US" dirty="0" smtClean="0">
                <a:latin typeface="+mn-lt"/>
              </a:rPr>
              <a:t>2. </a:t>
            </a:r>
            <a:r>
              <a:rPr lang="ru-RU" dirty="0" smtClean="0">
                <a:latin typeface="+mn-lt"/>
              </a:rPr>
              <a:t>Список </a:t>
            </a:r>
            <a:r>
              <a:rPr lang="ru-RU" dirty="0">
                <a:latin typeface="+mn-lt"/>
              </a:rPr>
              <a:t>упомянутых в тексте источников </a:t>
            </a:r>
            <a:r>
              <a:rPr lang="en-US" dirty="0" smtClean="0">
                <a:latin typeface="+mn-lt"/>
              </a:rPr>
              <a:t>/ References</a:t>
            </a:r>
            <a:endParaRPr lang="ru-RU" dirty="0">
              <a:latin typeface="+mn-lt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ctrTitle" idx="4294967295"/>
          </p:nvPr>
        </p:nvSpPr>
        <p:spPr>
          <a:xfrm>
            <a:off x="107504" y="339502"/>
            <a:ext cx="2808312" cy="1135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 smtClean="0">
                <a:latin typeface="+mn-lt"/>
              </a:rPr>
              <a:t>Good luck!</a:t>
            </a:r>
            <a:endParaRPr sz="2800" dirty="0">
              <a:latin typeface="+mn-lt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subTitle" idx="4294967295"/>
          </p:nvPr>
        </p:nvSpPr>
        <p:spPr>
          <a:xfrm>
            <a:off x="323528" y="1779662"/>
            <a:ext cx="244827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ctr">
              <a:buNone/>
            </a:pPr>
            <a:r>
              <a:rPr lang="en-US" sz="1800" dirty="0" smtClean="0"/>
              <a:t> The deadline for the synopsis submission – </a:t>
            </a:r>
            <a:r>
              <a:rPr lang="en-US" sz="1800" b="1" dirty="0" smtClean="0"/>
              <a:t>December 16, 23.59.</a:t>
            </a:r>
            <a:r>
              <a:rPr lang="en-US" sz="1800" dirty="0" smtClean="0"/>
              <a:t>!</a:t>
            </a:r>
          </a:p>
          <a:p>
            <a:pPr marL="76200" indent="0" algn="ctr">
              <a:buNone/>
            </a:pPr>
            <a:r>
              <a:rPr lang="en-US" sz="1800" dirty="0" smtClean="0"/>
              <a:t>Send it, please, to teacher of the course on “Thesis Writing  Methodology”, </a:t>
            </a:r>
            <a:r>
              <a:rPr lang="en-US" sz="1800" dirty="0"/>
              <a:t>a</a:t>
            </a:r>
            <a:r>
              <a:rPr lang="en-US" sz="1800" dirty="0" smtClean="0"/>
              <a:t>cademic director, and manager of PhD program. </a:t>
            </a:r>
            <a:endParaRPr lang="ru-RU" sz="1800" dirty="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0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380</Words>
  <Application>Microsoft Office PowerPoint</Application>
  <PresentationFormat>Экран (16:9)</PresentationFormat>
  <Paragraphs>46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Barlow</vt:lpstr>
      <vt:lpstr>Barlow Light</vt:lpstr>
      <vt:lpstr>Miriam Libre</vt:lpstr>
      <vt:lpstr>Roderigo template</vt:lpstr>
      <vt:lpstr>The recommended structure of the synopsis   (the total volume is about 1500 words)</vt:lpstr>
      <vt:lpstr>The title page</vt:lpstr>
      <vt:lpstr>Постановка исследовательской проблемы / Statement of research problem (200 words)</vt:lpstr>
      <vt:lpstr>Краткая характеристика степени разработанности проблемы / Short expose of the state of expertise in your field  (500 words)</vt:lpstr>
      <vt:lpstr>Характеристика замысла исследования / The outline of the research design (500 words)</vt:lpstr>
      <vt:lpstr>Характеристика замысла исследования / The outline of the research design (500 words) -2</vt:lpstr>
      <vt:lpstr>Поэтапный план исследования / Sequencing the main stages of research</vt:lpstr>
      <vt:lpstr>Two last points (in attachments)</vt:lpstr>
      <vt:lpstr>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recommended structure of the research proposal   (the total volume is about 1500 words)</dc:title>
  <dc:creator>ok</dc:creator>
  <cp:lastModifiedBy>ok</cp:lastModifiedBy>
  <cp:revision>10</cp:revision>
  <dcterms:modified xsi:type="dcterms:W3CDTF">2018-11-21T06:08:58Z</dcterms:modified>
</cp:coreProperties>
</file>