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73" r:id="rId7"/>
    <p:sldId id="260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  <p:sldId id="269" r:id="rId17"/>
    <p:sldId id="277" r:id="rId18"/>
    <p:sldId id="271" r:id="rId19"/>
    <p:sldId id="272" r:id="rId20"/>
    <p:sldId id="274" r:id="rId21"/>
    <p:sldId id="275" r:id="rId22"/>
    <p:sldId id="276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118" d="100"/>
          <a:sy n="118" d="100"/>
        </p:scale>
        <p:origin x="-2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D4E3B0-1926-4543-ADAE-289B7D3CD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53E79E3-0068-904E-881E-CC90EA030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B28D33-FC28-3C44-9FE5-CBBD457A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34CB23-959B-6C45-A927-FC542216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E0F6CA-6E33-4D41-969C-910A8CC4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8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7CE4CB-43F2-5142-81DF-419B422F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D6B5DE7-EE4E-9C4A-95CC-37E45E23A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025713-99D1-3C4E-A5B8-2BAAB770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BB0AAE-5824-6E42-9855-5F541E2E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0B7D02-3955-D948-A82A-E67C98FA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C1C9EC6-749B-9141-876A-34F169C9F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4250CFA-138C-3542-8454-82FD7BCCC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5AC9967-D78A-4549-81E5-2D0E8807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F6C104-C304-EB41-88E2-C9204391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6EB445-48CB-0643-98A5-92C979C5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0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49BA50-312C-7C4D-87A7-99B1E101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60B645-B7EA-2445-AE99-6CDD9AEA8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3D7D7E-0425-6149-A5BF-A2FFBD18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27D000-D197-904A-8527-D66C10CB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A8527A4-88BE-624E-883A-17B86055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2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5155A-D13D-F14C-8F23-5D8C6CDB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D9636C8-8A3E-9B47-A02C-F4ECEDA86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34F621-60C3-0F4C-9D8C-117438FE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01242F-268B-2E4F-ABCA-AF6B3695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74FEF9-BEBD-494E-8AE2-923435F7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8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1D74E7-4959-4A49-AE79-46F80807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9EDB9F-D9E9-7844-94B0-8D17449CC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C41D0D9-DC4D-944C-9E65-94F2CA185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9EC25A6-29CD-6B48-A717-928D54FE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8C63C30-88E9-7941-8C68-2702338E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6F49959-DDAF-BC45-BB89-21BAE9DB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83F3F4-E697-6743-A9D7-015181FB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A7F405-CD2D-624B-AADC-61F6FB30A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B8638B4-F794-4F49-B2B5-55E995380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6FCC15D-768F-5140-AC71-9FC5BA40D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305437-2D2D-0B42-A5FB-9842AC854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F0A145A-CCB8-B943-B647-6F691F4D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BCD9B2-83AD-4E4B-AAB6-515FA4D4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5CFFA79-B968-8E49-AA4D-FF7F41BE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1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C738E5-86A9-E24B-AE09-315A9685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5F012FA-F7D0-0943-A470-931FE21C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3D74B39-1A53-E34A-AF7E-8DB4B8D0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762363E-2BFC-8E46-A409-527E1A08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29E88DC-EE3C-D24D-9127-105930F3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8E80161-5627-A743-B73D-8739E2A5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475EA06-DAF3-4742-8610-7DF613EA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2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A5ECB4-0DBD-9A4B-B57B-B7AA21416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375186-2C94-E74D-AC2F-354698D5D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32DF78C-2CCE-A845-9056-59DF5E4FE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E0C693E-2115-4A43-86D8-503E509F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A23BCC2-82E5-F24F-B3A0-6D1FAB69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D3D218F-D0FD-E245-8182-E2BA1334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1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AEF021-5BFF-4849-909B-9410E7A1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443ADF5-492E-594D-B8EC-E0AEEE498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9E1D88-7BD5-4A4C-9899-6CF93ED87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BFB1F6C-3556-5542-9EFA-674F0A24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0628CB7-3A3F-B449-9C9B-D877921E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4B9657-A1B6-8E42-8D42-5E79C976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DA45C6-EAE6-8A45-9E67-0F489239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5D33D6-F7B2-BC4E-A1DB-97702C02F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BD6F5F-F41E-A845-A753-367FB15D7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9C79-AFA8-D04A-9045-6C1C953BF751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0BCC4D-9549-BB4F-8F19-775D4B943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7A68856-14F7-344A-8C45-10928AD6E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10B04-DB1A-A145-B0A6-1F5310B5B7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4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sav.hse.ru/postgradabit.html#signi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.hse.ru/irs/staff" TargetMode="External"/><Relationship Id="rId2" Type="http://schemas.openxmlformats.org/officeDocument/2006/relationships/hyperlink" Target="https://we.hse.ru/ia/person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ceis.hse.ru/staff" TargetMode="External"/><Relationship Id="rId4" Type="http://schemas.openxmlformats.org/officeDocument/2006/relationships/hyperlink" Target="https://we.hse.ru/ml/staf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sav.hse.ru/postgradabit.html#signi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vivanova@hse.ru" TargetMode="External"/><Relationship Id="rId7" Type="http://schemas.openxmlformats.org/officeDocument/2006/relationships/hyperlink" Target="https://aspirantura.hse.ru/mirror/pubs/share/334356359" TargetMode="External"/><Relationship Id="rId2" Type="http://schemas.openxmlformats.org/officeDocument/2006/relationships/hyperlink" Target="mailto:ivankrivushin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pirantura.hse.ru/mirror/pubs/share/334356104" TargetMode="External"/><Relationship Id="rId5" Type="http://schemas.openxmlformats.org/officeDocument/2006/relationships/hyperlink" Target="https://aspirantura.hse.ru/perechen" TargetMode="External"/><Relationship Id="rId4" Type="http://schemas.openxmlformats.org/officeDocument/2006/relationships/hyperlink" Target="https://aspirantura.hse.ru/internationa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D18A3B-C44A-CA4E-9FFB-6A6F2B84A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4023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Прием в аспирантуру НИУ ВШЭ в 2020 году и особенности поступления в АШ по международным отношениям и зарубежным региональным исследованиям</a:t>
            </a:r>
          </a:p>
        </p:txBody>
      </p:sp>
    </p:spTree>
    <p:extLst>
      <p:ext uri="{BB962C8B-B14F-4D97-AF65-F5344CB8AC3E}">
        <p14:creationId xmlns:p14="http://schemas.microsoft.com/office/powerpoint/2010/main" val="417200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85B5DB-6377-6F4F-B405-3C511943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428624"/>
            <a:ext cx="10515600" cy="60991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Собеседование по теме исследования (15–20 минут) представляет собой защиту абитуриентом представленного им исследовательского проекта, в рамках которого он должен обосновать актуальность и научность выбранной им проблемы исследования, продемонстрировать знание </a:t>
            </a:r>
            <a:r>
              <a:rPr lang="ru-RU" sz="3200" dirty="0" err="1"/>
              <a:t>источниковой</a:t>
            </a:r>
            <a:r>
              <a:rPr lang="ru-RU" sz="3200" dirty="0"/>
              <a:t> базы исследования, основных исследовательских методов, которые он планирует использовать, историографии поставленной проблемы, умение критически оценивать достижения в данной области исследования, формулировать гипотезу/ы исследования, ставить исследовательские задачи и разрабатывать эффективную стратегию конкретного научного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0616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D6BB61-B444-534C-9FCB-1551FBDC4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Для поступающих на программу «Международные отношения и зарубежные региональные исследования» собеседование по основным параметрам и специфике исследований международных отношений и политических проблем глобального и регионального развития (10–15 минут) предполагает выяснение знаний абитуриентом: </a:t>
            </a:r>
          </a:p>
          <a:p>
            <a:pPr marL="514350" indent="-514350" algn="just">
              <a:buAutoNum type="arabicParenR"/>
            </a:pPr>
            <a:r>
              <a:rPr lang="ru-RU" dirty="0"/>
              <a:t>предметного поля науки о международных отношениях и политических проблемах глобального и регионального развития;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понятий и категорий науки о международных отношениях и зарубежного регионоведения;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типов источников информации о международных отношениях и политических проблемах глобального и регионального развития, а также особенностей их использования в научном исследовании;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парадигм теории международных отношениях и ключевых текстов теоретиков международных отношений; </a:t>
            </a:r>
          </a:p>
          <a:p>
            <a:pPr marL="514350" indent="-514350" algn="just">
              <a:buAutoNum type="arabicParenR"/>
            </a:pPr>
            <a:r>
              <a:rPr lang="ru-RU" dirty="0"/>
              <a:t>основных исследовательских направлений (прежде всего современных) в науке о международных отношениях и зарубежном регионоведении; </a:t>
            </a:r>
          </a:p>
          <a:p>
            <a:pPr marL="514350" indent="-514350" algn="just">
              <a:buAutoNum type="arabicParenR"/>
            </a:pPr>
            <a:r>
              <a:rPr lang="ru-RU" dirty="0"/>
              <a:t>новейших методов исследования международных отношений и политических проблем глобального и регионального развития.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79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0F6123-309D-6E4E-B3B2-718497B48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Для поступающих на программу «Новейшая история» собеседование по основным параметрам и специфике исторического исследования (10–15 минут) предполагает выяснение знаний абитуриентом:</a:t>
            </a:r>
          </a:p>
          <a:p>
            <a:pPr marL="514350" indent="-514350">
              <a:buAutoNum type="arabicParenR"/>
            </a:pPr>
            <a:r>
              <a:rPr lang="ru-RU" dirty="0"/>
              <a:t>предметного поля исторической науки; </a:t>
            </a:r>
          </a:p>
          <a:p>
            <a:pPr marL="514350" indent="-514350">
              <a:buAutoNum type="arabicParenR"/>
            </a:pPr>
            <a:r>
              <a:rPr lang="ru-RU" dirty="0"/>
              <a:t>основных понятий и категорий исторической науки; </a:t>
            </a:r>
          </a:p>
          <a:p>
            <a:pPr marL="514350" indent="-514350">
              <a:buAutoNum type="arabicParenR"/>
            </a:pPr>
            <a:r>
              <a:rPr lang="ru-RU" dirty="0"/>
              <a:t>основных типов исторических источников и особенностей их использования в научном исследовании; </a:t>
            </a:r>
          </a:p>
          <a:p>
            <a:pPr marL="514350" indent="-514350">
              <a:buAutoNum type="arabicParenR"/>
            </a:pPr>
            <a:r>
              <a:rPr lang="ru-RU" dirty="0"/>
              <a:t>принципов историографического анализа; </a:t>
            </a:r>
          </a:p>
          <a:p>
            <a:pPr marL="514350" indent="-514350">
              <a:buAutoNum type="arabicParenR"/>
            </a:pPr>
            <a:r>
              <a:rPr lang="ru-RU" dirty="0"/>
              <a:t>основных направлений и современных трендов в исторической науке; </a:t>
            </a:r>
          </a:p>
          <a:p>
            <a:pPr marL="514350" indent="-514350">
              <a:buAutoNum type="arabicParenR"/>
            </a:pPr>
            <a:r>
              <a:rPr lang="ru-RU" dirty="0"/>
              <a:t>новейших методов исторического исследования; </a:t>
            </a:r>
          </a:p>
          <a:p>
            <a:pPr marL="514350" indent="-514350">
              <a:buAutoNum type="arabicParenR"/>
            </a:pPr>
            <a:r>
              <a:rPr lang="ru-RU" dirty="0"/>
              <a:t>специфики исследования проблем всеобщей истории нового и новейшего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410662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F3C9CB-F0ED-3841-8CD7-372517429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439737"/>
            <a:ext cx="10515600" cy="5818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Собеседование проводится на русском или </a:t>
            </a:r>
            <a:r>
              <a:rPr lang="ru-RU" sz="4400" dirty="0" err="1"/>
              <a:t>английском</a:t>
            </a:r>
            <a:r>
              <a:rPr lang="ru-RU" sz="4400" dirty="0"/>
              <a:t> языке (по желанию абитуриента). </a:t>
            </a:r>
          </a:p>
          <a:p>
            <a:pPr marL="0" indent="0" algn="ctr">
              <a:buNone/>
            </a:pPr>
            <a:r>
              <a:rPr lang="ru-RU" sz="4400" dirty="0"/>
              <a:t>По предварительному согласованию с академическим руководителем АШ собеседование может проводиться дистанционно.</a:t>
            </a:r>
          </a:p>
        </p:txBody>
      </p:sp>
    </p:spTree>
    <p:extLst>
      <p:ext uri="{BB962C8B-B14F-4D97-AF65-F5344CB8AC3E}">
        <p14:creationId xmlns:p14="http://schemas.microsoft.com/office/powerpoint/2010/main" val="421102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1BFE78-7DE8-FC4C-982E-7DA2FF81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3C1828-BCE1-5945-9E8A-3D4262394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Портфолио (до 25 баллов; необходимый минимум – 10 баллов), в том числе Исследовательский проект (до 12 баллов). </a:t>
            </a:r>
          </a:p>
          <a:p>
            <a:pPr marL="0" indent="0" algn="just">
              <a:buNone/>
            </a:pPr>
            <a:r>
              <a:rPr lang="ru-RU" dirty="0"/>
              <a:t>Собеседование (до </a:t>
            </a:r>
            <a:r>
              <a:rPr lang="en-US" dirty="0"/>
              <a:t>75</a:t>
            </a:r>
            <a:r>
              <a:rPr lang="ru-RU" dirty="0"/>
              <a:t> баллов; необходимый минимум – 20 баллов), в том числе Собеседование по теме исследования (до </a:t>
            </a:r>
            <a:r>
              <a:rPr lang="en-US" dirty="0" smtClean="0"/>
              <a:t>45</a:t>
            </a:r>
            <a:r>
              <a:rPr lang="ru-RU" dirty="0" smtClean="0"/>
              <a:t> </a:t>
            </a:r>
            <a:r>
              <a:rPr lang="ru-RU" dirty="0"/>
              <a:t>баллов) и Собеседование по основным параметрам и специфике исследований международных отношений и политических проблем глобального и регионального развития или по основным параметрам и специфике исторического исследования </a:t>
            </a:r>
            <a:r>
              <a:rPr lang="ru-RU" dirty="0" smtClean="0"/>
              <a:t>(</a:t>
            </a:r>
            <a:r>
              <a:rPr lang="ru-RU" dirty="0" smtClean="0"/>
              <a:t>д</a:t>
            </a:r>
            <a:r>
              <a:rPr lang="ru-RU" dirty="0" smtClean="0"/>
              <a:t>о 15 баллов за каждый вопрос).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Вступительное испытание по иностранному языку (до 50 баллов; необходимый минимум – 15 баллов). Также зачитывается международный языковой сертификат и обучение в магистратуре на иностранном языке.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52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DE6DA5-1342-B343-807E-FD7A6422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5788"/>
            <a:ext cx="10515600" cy="5591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/>
              <a:t>Вступительные испытания для весенней волны проходят с 1 по 17 апреля (сначала по иностранному языку, затем по специальности), для осенней с 28 сентября до 16 октября. Списки рекомендованных к зачислению формируются к 1 мая и 28 октября, пять дней спустя после решения приемной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59664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21DEFB-38F0-0440-B118-559491313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62613"/>
          </a:xfrm>
        </p:spPr>
        <p:txBody>
          <a:bodyPr/>
          <a:lstStyle/>
          <a:p>
            <a:pPr marL="0" indent="0" algn="just">
              <a:buNone/>
            </a:pPr>
            <a:r>
              <a:rPr lang="ru-RU" sz="4400" dirty="0"/>
              <a:t>Подавать документы необходимо менеджеру АШ Виктории  Анатольевне Ивановой. </a:t>
            </a:r>
          </a:p>
          <a:p>
            <a:pPr marL="0" indent="0" algn="just">
              <a:buNone/>
            </a:pPr>
            <a:r>
              <a:rPr lang="ru-RU" sz="4400" dirty="0"/>
              <a:t>Адрес: г. Москва, ул. Мясницкая, 11, комн. 305 </a:t>
            </a:r>
          </a:p>
          <a:p>
            <a:pPr marL="0" indent="0" algn="just">
              <a:buNone/>
            </a:pPr>
            <a:r>
              <a:rPr lang="ru-RU" sz="4400" dirty="0"/>
              <a:t>Телефон: (495) 772 95 90 доб. 22969 </a:t>
            </a:r>
          </a:p>
          <a:p>
            <a:pPr marL="0" indent="0" algn="just">
              <a:buNone/>
            </a:pPr>
            <a:r>
              <a:rPr lang="en" sz="4400" dirty="0"/>
              <a:t>E-mail: </a:t>
            </a:r>
            <a:r>
              <a:rPr lang="en" sz="4400" dirty="0" err="1"/>
              <a:t>vivanova@hse.ru</a:t>
            </a:r>
            <a:r>
              <a:rPr lang="en" sz="4400" dirty="0"/>
              <a:t> </a:t>
            </a:r>
            <a:endParaRPr lang="ru-RU" sz="4400" dirty="0"/>
          </a:p>
          <a:p>
            <a:pPr marL="0" indent="0" algn="just">
              <a:buNone/>
            </a:pPr>
            <a:r>
              <a:rPr lang="ru-RU" sz="4400" dirty="0"/>
              <a:t>Часы приема: Пн. - Пт. 11.00 - 17.00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20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0FB88E-8D9D-1740-8B1B-14E10411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Подать документы можно также в электронной форме через личный кабинет абитуриента (</a:t>
            </a:r>
            <a:r>
              <a:rPr lang="en" dirty="0">
                <a:hlinkClick r:id="rId2"/>
              </a:rPr>
              <a:t>https://asav.hse.ru/postgradabit.html#signin</a:t>
            </a:r>
            <a:r>
              <a:rPr lang="ru-RU" dirty="0"/>
              <a:t>) или прислать по почте по адресу: 101000, Москва, Мясницкая ул., д. 20, Высшая школа экономики, Управление аспирантуры и докторантуры.</a:t>
            </a:r>
          </a:p>
        </p:txBody>
      </p:sp>
    </p:spTree>
    <p:extLst>
      <p:ext uri="{BB962C8B-B14F-4D97-AF65-F5344CB8AC3E}">
        <p14:creationId xmlns:p14="http://schemas.microsoft.com/office/powerpoint/2010/main" val="1519976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C88C96-5ABE-D243-AB30-0B537BC8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Алгоритм подготовки к поступлению:</a:t>
            </a:r>
          </a:p>
          <a:p>
            <a:pPr marL="0" indent="0" algn="ctr">
              <a:buNone/>
            </a:pPr>
            <a:endParaRPr lang="ru-RU" dirty="0"/>
          </a:p>
          <a:p>
            <a:pPr marL="514350" indent="-514350" algn="just">
              <a:buAutoNum type="arabicParenR"/>
            </a:pPr>
            <a:r>
              <a:rPr lang="ru-RU" dirty="0"/>
              <a:t>Выбрать специальность: 23.00.04 «Политические проблемы международных отношений, глобального и регионального развития»; </a:t>
            </a:r>
            <a:r>
              <a:rPr lang="ru-RU" dirty="0" smtClean="0"/>
              <a:t>07.00.03 </a:t>
            </a:r>
            <a:r>
              <a:rPr lang="ru-RU" dirty="0"/>
              <a:t>«Всеобщая история» (Новая и </a:t>
            </a:r>
            <a:r>
              <a:rPr lang="ru-RU" dirty="0" err="1"/>
              <a:t>новейшая</a:t>
            </a:r>
            <a:r>
              <a:rPr lang="ru-RU" dirty="0"/>
              <a:t> история) .</a:t>
            </a:r>
          </a:p>
          <a:p>
            <a:pPr marL="514350" indent="-514350" algn="just">
              <a:buAutoNum type="arabicParenR"/>
            </a:pPr>
            <a:r>
              <a:rPr lang="ru-RU" dirty="0"/>
              <a:t>Выбрать и договориться с потенциальным научным руководителем среди сотрудников учебных и исследовательских подразделений факультета. См.: </a:t>
            </a:r>
            <a:r>
              <a:rPr lang="en" dirty="0">
                <a:hlinkClick r:id="rId2"/>
              </a:rPr>
              <a:t>https://we.hse.ru/ia/persons/</a:t>
            </a:r>
            <a:r>
              <a:rPr lang="ru-RU" dirty="0"/>
              <a:t> </a:t>
            </a:r>
            <a:r>
              <a:rPr lang="en" dirty="0">
                <a:hlinkClick r:id="rId3"/>
              </a:rPr>
              <a:t>https://we.hse.ru/irs/staff</a:t>
            </a:r>
            <a:r>
              <a:rPr lang="ru-RU" dirty="0"/>
              <a:t> </a:t>
            </a:r>
            <a:r>
              <a:rPr lang="en" dirty="0">
                <a:hlinkClick r:id="rId4"/>
              </a:rPr>
              <a:t>https://we.hse.ru/ml/staff</a:t>
            </a:r>
            <a:r>
              <a:rPr lang="ru-RU" dirty="0"/>
              <a:t> </a:t>
            </a:r>
            <a:r>
              <a:rPr lang="en" dirty="0">
                <a:hlinkClick r:id="rId5"/>
              </a:rPr>
              <a:t>https://cceis.hse.ru/staff</a:t>
            </a:r>
            <a:r>
              <a:rPr lang="ru-RU" dirty="0"/>
              <a:t> </a:t>
            </a:r>
          </a:p>
          <a:p>
            <a:pPr marL="514350" indent="-514350" algn="just">
              <a:buAutoNum type="arabicParenR"/>
            </a:pPr>
            <a:r>
              <a:rPr lang="ru-RU" dirty="0"/>
              <a:t>Получить рекомендательное письмо от потенциального научного руководителя.</a:t>
            </a:r>
          </a:p>
          <a:p>
            <a:pPr marL="514350" indent="-514350" algn="just">
              <a:buAutoNum type="arabicParenR"/>
            </a:pPr>
            <a:r>
              <a:rPr lang="ru-RU" dirty="0"/>
              <a:t>Подготовить исследовательский проект и согласовать его с потенциальным научным руководителем.</a:t>
            </a:r>
          </a:p>
          <a:p>
            <a:pPr marL="514350" indent="-514350" algn="just">
              <a:buAutoNum type="arabicParenR"/>
            </a:pPr>
            <a:r>
              <a:rPr lang="ru-RU" dirty="0"/>
              <a:t>Подготовить реферат по исследовательской проблеме (историографический обзор).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8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F0D761-79B2-3049-B1A4-3161FC59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685800"/>
            <a:ext cx="10515600" cy="51196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АШ по международным отношениям и зарубежным региональным исследованиям стремится вовлекать аспирантов в различные научно-исследовательские проекты, осуществляемые на факультете, прежде всего научно-исследовательскими подразделениями: Международной лабораторией исследований мирового порядка и нового регионализма и Центром комплексных европейских и международных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83005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E30137-FFC0-134B-B872-B917F2AF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4675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АШ по международным отношениям и зарубежным региональным исследованиям была создана в 2019 г. при факультете мировой экономики и мировой политики Национального исследовательского университета – Высшая школа экономики, который является передовым и признанным в России и в мире образовательным, научно-исследовательским и аналитическим центром в сфере международных отношений и зарубежного регионоведения, возглавляемым доктором исторических наук, профессором, почётным председателем Совета по внешней и оборонной политике. Работы многих ученых и научных сотрудников факультета играют важную роль в интеллектуальном обеспечении внешней и внешнеэкономической политики России. Факультет становится ведущей силой в востоковедении и зарубежных региональных исследованиях. На факультете работают многие выдающиеся ученые-международники и </a:t>
            </a:r>
            <a:r>
              <a:rPr lang="ru-RU" sz="2400" dirty="0" err="1"/>
              <a:t>регионоведы</a:t>
            </a:r>
            <a:r>
              <a:rPr lang="ru-RU" sz="2400" dirty="0"/>
              <a:t>, в том числе руководители институтов РАН, академики </a:t>
            </a:r>
            <a:r>
              <a:rPr lang="ru-RU" sz="2400" dirty="0" err="1"/>
              <a:t>В.А.Крюков</a:t>
            </a:r>
            <a:r>
              <a:rPr lang="ru-RU" sz="2400" dirty="0"/>
              <a:t> и </a:t>
            </a:r>
            <a:r>
              <a:rPr lang="ru-RU" sz="2400" dirty="0" err="1"/>
              <a:t>В.В.Наумкин</a:t>
            </a:r>
            <a:r>
              <a:rPr lang="ru-RU" sz="2400" dirty="0"/>
              <a:t>, члены-корреспонденты </a:t>
            </a:r>
            <a:r>
              <a:rPr lang="ru-RU" sz="2400" dirty="0" err="1"/>
              <a:t>В.А.Давыдов</a:t>
            </a:r>
            <a:r>
              <a:rPr lang="ru-RU" sz="2400" dirty="0"/>
              <a:t>, </a:t>
            </a:r>
            <a:r>
              <a:rPr lang="ru-RU" sz="2400" dirty="0" err="1"/>
              <a:t>С.Г.Лузянин</a:t>
            </a:r>
            <a:r>
              <a:rPr lang="ru-RU" sz="2400" dirty="0"/>
              <a:t>, </a:t>
            </a:r>
            <a:r>
              <a:rPr lang="ru-RU" sz="2400" dirty="0" err="1"/>
              <a:t>В.Б.Супян</a:t>
            </a:r>
            <a:r>
              <a:rPr lang="ru-RU" sz="2400" dirty="0"/>
              <a:t>, ведущий российский политический и общественный деятель, д.и.н. </a:t>
            </a:r>
            <a:r>
              <a:rPr lang="ru-RU" sz="2400" dirty="0" err="1"/>
              <a:t>В.П.Лукин</a:t>
            </a:r>
            <a:r>
              <a:rPr lang="ru-RU" sz="2400" dirty="0"/>
              <a:t>, председатель президиума общественного </a:t>
            </a:r>
            <a:r>
              <a:rPr lang="en" sz="2400" dirty="0"/>
              <a:t>C</a:t>
            </a:r>
            <a:r>
              <a:rPr lang="ru-RU" sz="2400" dirty="0" err="1"/>
              <a:t>овета</a:t>
            </a:r>
            <a:r>
              <a:rPr lang="ru-RU" sz="2400" dirty="0"/>
              <a:t> по внешней и оборонной политике и научный руководитель Международного Клуба «Валдай» </a:t>
            </a:r>
            <a:r>
              <a:rPr lang="ru-RU" sz="2400" dirty="0" err="1"/>
              <a:t>Ф.А.Лукьянов</a:t>
            </a:r>
            <a:r>
              <a:rPr lang="ru-RU" sz="2400" dirty="0"/>
              <a:t> и многие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020194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4215F8-306C-F143-8B0F-D48122799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Академическая аспирантура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8407E8-E756-DD42-B6EF-127A0D71A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ВШЭ существует также особая форма аспирантуры – академическая аспирантура. Поступившие в академическую аспирантуру получают стипендию 30 000 рублей, а также могут работать внутри университета в различных исследовательских проектах. Условия поступления: </a:t>
            </a:r>
          </a:p>
          <a:p>
            <a:pPr marL="0" indent="0">
              <a:buNone/>
            </a:pPr>
            <a:r>
              <a:rPr lang="ru-RU" dirty="0"/>
              <a:t>1) наличие публикаций в рейтинговых журналах;</a:t>
            </a:r>
          </a:p>
          <a:p>
            <a:pPr marL="0" indent="0">
              <a:buNone/>
            </a:pPr>
            <a:r>
              <a:rPr lang="ru-RU" dirty="0"/>
              <a:t>2) участие в научных исследовательских проектах (российских и зарубежных); </a:t>
            </a:r>
          </a:p>
          <a:p>
            <a:pPr marL="0" indent="0">
              <a:buNone/>
            </a:pPr>
            <a:r>
              <a:rPr lang="ru-RU" dirty="0"/>
              <a:t>3) выступления на научных конференциях (российских и международных); </a:t>
            </a:r>
          </a:p>
          <a:p>
            <a:pPr marL="0" indent="0">
              <a:buNone/>
            </a:pPr>
            <a:r>
              <a:rPr lang="ru-RU" dirty="0"/>
              <a:t>4) высокая исследовательская мотивация (подтвержденная мотивационным письмом); </a:t>
            </a:r>
          </a:p>
          <a:p>
            <a:pPr marL="0" indent="0">
              <a:buNone/>
            </a:pPr>
            <a:r>
              <a:rPr lang="ru-RU" dirty="0"/>
              <a:t>5) достаточное владение английским языком, подтвержденное международным языковым сертификатом.</a:t>
            </a:r>
          </a:p>
        </p:txBody>
      </p:sp>
    </p:spTree>
    <p:extLst>
      <p:ext uri="{BB962C8B-B14F-4D97-AF65-F5344CB8AC3E}">
        <p14:creationId xmlns:p14="http://schemas.microsoft.com/office/powerpoint/2010/main" val="2056290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877BF9-7FA3-0640-A408-8CF813FB4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/>
              <a:t>Поступающие в академическую аспирантуру должны представить, помимо обычного списка документов:</a:t>
            </a:r>
          </a:p>
          <a:p>
            <a:pPr marL="0" indent="0" algn="just">
              <a:buNone/>
            </a:pPr>
            <a:r>
              <a:rPr lang="ru-RU" sz="2200" dirty="0"/>
              <a:t>1) Согласие академического руководителя АШ на поступление абитуриента на программу «Академическая аспирантура» </a:t>
            </a:r>
          </a:p>
          <a:p>
            <a:pPr marL="0" indent="0" algn="just">
              <a:buNone/>
            </a:pPr>
            <a:r>
              <a:rPr lang="ru-RU" sz="2200" dirty="0"/>
              <a:t>2) Как минимум два рекомендательных письма (одно рекомендательное письмо от предыдущего научного руководителя, второе от руководителя исследовательского проекта, в котором принимал участие поступающий; как минимум, одно должно быть из образовательной организации, в которой поступающий получил (получает) предыдущее образование)</a:t>
            </a:r>
          </a:p>
          <a:p>
            <a:pPr marL="0" indent="0" algn="just">
              <a:buNone/>
            </a:pPr>
            <a:r>
              <a:rPr lang="ru-RU" sz="2200" dirty="0"/>
              <a:t>3) Резюме (краткая автобиография, содержащая информацию об образовании поступающего, его опыте работы, владении иностранными языками)</a:t>
            </a:r>
          </a:p>
          <a:p>
            <a:pPr marL="0" indent="0" algn="just">
              <a:buNone/>
            </a:pPr>
            <a:r>
              <a:rPr lang="ru-RU" sz="2200" dirty="0"/>
              <a:t>4) Мотивационное письмо (на русском или английском языке до 1000 слов)</a:t>
            </a:r>
          </a:p>
          <a:p>
            <a:pPr marL="0" indent="0" algn="just">
              <a:buNone/>
            </a:pPr>
            <a:r>
              <a:rPr lang="ru-RU" sz="2200" dirty="0"/>
              <a:t>5) Международный языковой сертификат (действующий сертификат </a:t>
            </a:r>
            <a:r>
              <a:rPr lang="en" sz="2200" dirty="0"/>
              <a:t>Academic IELTS </a:t>
            </a:r>
            <a:r>
              <a:rPr lang="ru-RU" sz="2200" dirty="0"/>
              <a:t>с оценкой не ниже 6 баллов, либо сертификат </a:t>
            </a:r>
            <a:r>
              <a:rPr lang="en" sz="2200" dirty="0"/>
              <a:t>TOEFL IBT (</a:t>
            </a:r>
            <a:r>
              <a:rPr lang="en" sz="2200" dirty="0" err="1"/>
              <a:t>InternetBased</a:t>
            </a:r>
            <a:r>
              <a:rPr lang="en" sz="2200" dirty="0"/>
              <a:t>) </a:t>
            </a:r>
            <a:r>
              <a:rPr lang="ru-RU" sz="2200" dirty="0"/>
              <a:t>не ниже 80 баллов, </a:t>
            </a:r>
            <a:r>
              <a:rPr lang="en" sz="2200" dirty="0"/>
              <a:t>TOEFL PBT (</a:t>
            </a:r>
            <a:r>
              <a:rPr lang="en" sz="2200" dirty="0" err="1"/>
              <a:t>PaperBased</a:t>
            </a:r>
            <a:r>
              <a:rPr lang="en" sz="2200" dirty="0"/>
              <a:t>) </a:t>
            </a:r>
            <a:r>
              <a:rPr lang="ru-RU" sz="2200" dirty="0"/>
              <a:t>не ниже 500 баллов. Не принимаются к рассмотрению сертификаты, если с даты прохождения экзамена прошло 2 года).</a:t>
            </a:r>
          </a:p>
        </p:txBody>
      </p:sp>
    </p:spTree>
    <p:extLst>
      <p:ext uri="{BB962C8B-B14F-4D97-AF65-F5344CB8AC3E}">
        <p14:creationId xmlns:p14="http://schemas.microsoft.com/office/powerpoint/2010/main" val="574693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CEEC7E-6BE7-3A43-B427-4C9BD8E4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482600"/>
            <a:ext cx="10515600" cy="568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Прием в академическую аспирантуру осуществляется и в весеннюю, и в осеннюю волну. Собеседование с поступившими проводится в конце октября. </a:t>
            </a:r>
          </a:p>
          <a:p>
            <a:pPr marL="0" indent="0" algn="ctr">
              <a:buNone/>
            </a:pPr>
            <a:r>
              <a:rPr lang="ru-RU" sz="3600" dirty="0"/>
              <a:t>Документы подаются менеджеру АШ Виктории Анатольевне Ивановой или дистанционно через личный кабинет абитуриента (</a:t>
            </a:r>
            <a:r>
              <a:rPr lang="en" sz="3600" dirty="0">
                <a:hlinkClick r:id="rId2"/>
              </a:rPr>
              <a:t>https://asav.hse.ru/postgradabit.html#signin</a:t>
            </a:r>
            <a:r>
              <a:rPr lang="ru-RU" sz="3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49292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A7D7A6-FDDF-224F-AB67-428B1CC9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Необходимые 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6B4F90-250C-1846-BEB2-A8DA2BF88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Академический директор АШ по международным отношениям и зарубежным региональным исследованиям: Иван Владимирович </a:t>
            </a:r>
            <a:r>
              <a:rPr lang="ru-RU" dirty="0" err="1"/>
              <a:t>Кривушин</a:t>
            </a:r>
            <a:r>
              <a:rPr lang="ru-RU" dirty="0"/>
              <a:t>. </a:t>
            </a:r>
            <a:r>
              <a:rPr lang="en-US" dirty="0"/>
              <a:t>Email: </a:t>
            </a:r>
            <a:r>
              <a:rPr lang="en-US" dirty="0">
                <a:hlinkClick r:id="rId2"/>
              </a:rPr>
              <a:t>ivankrivushin@gmail.com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Менеджер АШ по международным отношениям и зарубежным региональным исследованиям Виктория Анатольевна Иванова. </a:t>
            </a:r>
            <a:r>
              <a:rPr lang="en-US" dirty="0"/>
              <a:t>Email: </a:t>
            </a:r>
            <a:r>
              <a:rPr lang="en" dirty="0">
                <a:hlinkClick r:id="rId3"/>
              </a:rPr>
              <a:t>vivanova@hse.ru</a:t>
            </a:r>
            <a:endParaRPr lang="en" dirty="0"/>
          </a:p>
          <a:p>
            <a:pPr marL="0" indent="0">
              <a:buNone/>
            </a:pPr>
            <a:r>
              <a:rPr lang="ru-RU" dirty="0"/>
              <a:t>Страница АШ на сайте НИУ ВШЭ: </a:t>
            </a:r>
            <a:r>
              <a:rPr lang="en" dirty="0">
                <a:hlinkClick r:id="rId4"/>
              </a:rPr>
              <a:t>https://aspirantura.hse.ru/international/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Порядок подачи документов для поступления: </a:t>
            </a:r>
            <a:r>
              <a:rPr lang="en" dirty="0">
                <a:hlinkClick r:id="rId5"/>
              </a:rPr>
              <a:t>https://aspirantura.hse.ru/perechen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Программа вступительных испытаний по международным отношениям и зарубежным региональным исследованиям: </a:t>
            </a:r>
            <a:r>
              <a:rPr lang="en" dirty="0">
                <a:hlinkClick r:id="rId6"/>
              </a:rPr>
              <a:t>https://aspirantura.hse.ru/mirror/pubs/share/334356104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Программа вступительных испытаний по новейшей истории: </a:t>
            </a:r>
            <a:r>
              <a:rPr lang="en" dirty="0">
                <a:hlinkClick r:id="rId7"/>
              </a:rPr>
              <a:t>https://aspirantura.hse.ru/mirror/pubs/share/334356359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18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6C585-315C-7C4C-B1F9-F38DC2FF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575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Преимуществами обучения в Аспирантской школе «Международные отношения и зарубежные региональные исследования» в НИУ ВШЭ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449BC6-0B8E-F940-AEF1-9A7BD60F6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«оригинальная образовательная программа широкого профиля, поэтапно ведущая к получению квалификации мирового уровня; оригинальность программы определяется ее сильным междисциплинарным компонентом, ориентацией на соединение исследований международных отношений на глобальном и региональном уровне с изучением тех исторических и региональных контекстов, в которых они возникли, существуют и эволюционируют;</a:t>
            </a:r>
          </a:p>
          <a:p>
            <a:pPr lvl="0" algn="just"/>
            <a:r>
              <a:rPr lang="ru-RU" sz="1600" dirty="0"/>
              <a:t>привлечение в качестве научных руководителей высококвалифицированных международников, специалистов по ключевым странам  и регионам мира, получивших признание международного академического сообщества, в том числе имеющих опыт работы на </a:t>
            </a:r>
            <a:r>
              <a:rPr lang="ru-RU" sz="1600" dirty="0" err="1"/>
              <a:t>PhD</a:t>
            </a:r>
            <a:r>
              <a:rPr lang="ru-RU" sz="1600" dirty="0"/>
              <a:t> программах в зарубежных университетах;</a:t>
            </a:r>
          </a:p>
          <a:p>
            <a:pPr lvl="0" algn="just"/>
            <a:r>
              <a:rPr lang="ru-RU" sz="1600" dirty="0"/>
              <a:t>широкие международные связи факультета мировой экономики и мировой политики НИУ ВШЭ и предоставляемые им возможности для контактов молодых специалистов с зарубежными вузами и академическими учреждениями;</a:t>
            </a:r>
          </a:p>
          <a:p>
            <a:pPr lvl="0" algn="just"/>
            <a:r>
              <a:rPr lang="ru-RU" sz="1600" dirty="0"/>
              <a:t>существующая на факультете мировой экономики и мировой политики творческая исследовательская среда с культурой научной полемики;</a:t>
            </a:r>
          </a:p>
          <a:p>
            <a:pPr lvl="0" algn="just"/>
            <a:r>
              <a:rPr lang="ru-RU" sz="1600" dirty="0"/>
              <a:t>более высокие (по сравнению с </a:t>
            </a:r>
            <a:r>
              <a:rPr lang="ru-RU" sz="1600" dirty="0" err="1"/>
              <a:t>ваковскими</a:t>
            </a:r>
            <a:r>
              <a:rPr lang="ru-RU" sz="1600" dirty="0"/>
              <a:t>) требования к научно-исследовательской подготовке аспирантов и к их публикационной активности в НИУ ВШЭ, которые позволяют получить «на выходе» специалиста с большими конкурентными преимуществами;</a:t>
            </a:r>
          </a:p>
          <a:p>
            <a:pPr lvl="0" algn="just"/>
            <a:r>
              <a:rPr lang="ru-RU" sz="1600" dirty="0"/>
              <a:t>возможностью представления диссертации для защиты в диссертационном совете при НИУ ВШЭ не в виде отдельной целостной работы, а в виде трех и более научных статей </a:t>
            </a:r>
            <a:r>
              <a:rPr lang="ru-RU" sz="1600" dirty="0" err="1"/>
              <a:t>необзорного</a:t>
            </a:r>
            <a:r>
              <a:rPr lang="ru-RU" sz="1600" dirty="0"/>
              <a:t> характера, содержащих оригинальные научные результаты по избранной теме исследований;</a:t>
            </a:r>
          </a:p>
          <a:p>
            <a:pPr lvl="0" algn="just"/>
            <a:r>
              <a:rPr lang="ru-RU" sz="1600" dirty="0"/>
              <a:t>предоставляемые НИУ ВШЭ возможности для овладения навыками академического общения и академического письма на английском языке;</a:t>
            </a:r>
          </a:p>
          <a:p>
            <a:pPr lvl="0" algn="just"/>
            <a:r>
              <a:rPr lang="ru-RU" sz="1600" dirty="0"/>
              <a:t>потенциал трудоустройства в ведущие российские вузы и академические институты;</a:t>
            </a:r>
          </a:p>
          <a:p>
            <a:pPr algn="just"/>
            <a:r>
              <a:rPr lang="ru-RU" sz="1600" dirty="0"/>
              <a:t>перспективы получения ученой степени НИУ ВШЭ, расширяющей возможности академической карьеры за рубежом.</a:t>
            </a:r>
            <a:r>
              <a:rPr lang="ru-RU" sz="1600" dirty="0">
                <a:effectLst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581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7AB19E-99B4-8B44-A0B1-0392AD72D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/>
              <a:t>АШ</a:t>
            </a:r>
            <a:r>
              <a:rPr lang="en-US" sz="3600" dirty="0"/>
              <a:t> </a:t>
            </a:r>
            <a:r>
              <a:rPr lang="ru-RU" sz="3600" dirty="0"/>
              <a:t>по международным отношениям и зарубежным региональным исследованиям осуществляет подготовку аспирантов по трем специальностям:</a:t>
            </a:r>
          </a:p>
          <a:p>
            <a:pPr marL="0" indent="0" algn="just">
              <a:buNone/>
            </a:pPr>
            <a:r>
              <a:rPr lang="ru-RU" sz="3600" b="1" dirty="0"/>
              <a:t>23.00.04 «Политические проблемы международных отношений, глобального и регионального развития» </a:t>
            </a:r>
            <a:endParaRPr lang="ru-RU" sz="3600" dirty="0">
              <a:effectLst/>
            </a:endParaRPr>
          </a:p>
          <a:p>
            <a:pPr marL="0" indent="0" algn="just">
              <a:buNone/>
            </a:pPr>
            <a:r>
              <a:rPr lang="ru-RU" sz="3600" b="1" dirty="0"/>
              <a:t>07.00.03 «Всеобщая история» (Новая и </a:t>
            </a:r>
            <a:r>
              <a:rPr lang="ru-RU" sz="3600" b="1" dirty="0" err="1"/>
              <a:t>новейшая</a:t>
            </a:r>
            <a:r>
              <a:rPr lang="ru-RU" sz="3600" b="1" dirty="0"/>
              <a:t> история) </a:t>
            </a:r>
            <a:endParaRPr lang="ru-RU" sz="36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06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F41B1-EF13-6A41-A0EF-8CC7E36A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65125"/>
            <a:ext cx="9144000" cy="676275"/>
          </a:xfrm>
        </p:spPr>
        <p:txBody>
          <a:bodyPr>
            <a:normAutofit/>
          </a:bodyPr>
          <a:lstStyle/>
          <a:p>
            <a:r>
              <a:rPr lang="ru-RU" sz="2400" dirty="0"/>
              <a:t>Особенности приема в аспирантуру ВШЭ в 2020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5770C0-D77B-F748-A575-6DCB17E09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901700"/>
            <a:ext cx="10680700" cy="5275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Две волны: </a:t>
            </a:r>
          </a:p>
          <a:p>
            <a:pPr marL="514350" indent="-514350">
              <a:buAutoNum type="arabicParenR"/>
            </a:pPr>
            <a:r>
              <a:rPr lang="ru-RU" dirty="0"/>
              <a:t>со 2 декабря 2019 г.  по 13 марта 2020 г.</a:t>
            </a:r>
          </a:p>
          <a:p>
            <a:pPr marL="514350" indent="-514350">
              <a:buAutoNum type="arabicParenR"/>
            </a:pPr>
            <a:r>
              <a:rPr lang="ru-RU" dirty="0"/>
              <a:t>с 3 августа 2020 г.  по 15 сентября 2020 г.</a:t>
            </a:r>
          </a:p>
          <a:p>
            <a:pPr marL="514350" indent="-514350">
              <a:buAutoNum type="arabicParenR"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Обратите особое внимание! Основным является первый поток (весенний), в его рамках поступает до 90% будущих аспирантов. </a:t>
            </a:r>
          </a:p>
          <a:p>
            <a:pPr marL="0" indent="0" algn="just">
              <a:buNone/>
            </a:pPr>
            <a:r>
              <a:rPr lang="ru-RU" dirty="0"/>
              <a:t>Абитуриенты могут участвовать в конкурсе без предоставления диплома специалиста или магистра. Он требуется только к моменту зачисления (первая волна – до 31 июля).</a:t>
            </a:r>
          </a:p>
          <a:p>
            <a:pPr marL="0" indent="0" algn="just">
              <a:buNone/>
            </a:pPr>
            <a:r>
              <a:rPr lang="ru-RU" dirty="0"/>
              <a:t>Абитуриент не может участвовать в конкурсе дважды – и в первую, и во вторую волну. Однако он может участвовать в конкурсе в разные Аспирантские школы одновременно в рамках одной волны.</a:t>
            </a:r>
          </a:p>
        </p:txBody>
      </p:sp>
    </p:spTree>
    <p:extLst>
      <p:ext uri="{BB962C8B-B14F-4D97-AF65-F5344CB8AC3E}">
        <p14:creationId xmlns:p14="http://schemas.microsoft.com/office/powerpoint/2010/main" val="44117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0453D8-3FA9-5345-80B9-4AB065F80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8650"/>
            <a:ext cx="10515600" cy="5548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400" dirty="0"/>
              <a:t>Иногородним аспирантам предоставляется общежитие на время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56503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43E837-3083-FB47-8B63-D470FB6AE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Вступительное испытание состоит из двух </a:t>
            </a:r>
            <a:r>
              <a:rPr lang="ru-RU" sz="3600" dirty="0" err="1"/>
              <a:t>частеи</a:t>
            </a:r>
            <a:r>
              <a:rPr lang="ru-RU" sz="3600" dirty="0"/>
              <a:t>̆: оценки индивидуальных достижений (конкурс портфолио) и собеседования. </a:t>
            </a:r>
          </a:p>
          <a:p>
            <a:pPr marL="0" indent="0">
              <a:buNone/>
            </a:pPr>
            <a:r>
              <a:rPr lang="ru-RU" sz="3600" dirty="0"/>
              <a:t>Собеседование в свою очередь также состоит из двух частей: </a:t>
            </a:r>
          </a:p>
          <a:p>
            <a:r>
              <a:rPr lang="ru-RU" sz="3600" dirty="0"/>
              <a:t>Собеседование по теме исследования; </a:t>
            </a:r>
          </a:p>
          <a:p>
            <a:r>
              <a:rPr lang="ru-RU" sz="3600" dirty="0"/>
              <a:t>Собеседование по основным параметрам и специфике исследований международных отношений или новейшей истории.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89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DBC3B-287F-2148-BCCB-E5127E8C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900" y="365125"/>
            <a:ext cx="6946900" cy="587375"/>
          </a:xfrm>
        </p:spPr>
        <p:txBody>
          <a:bodyPr>
            <a:normAutofit/>
          </a:bodyPr>
          <a:lstStyle/>
          <a:p>
            <a:r>
              <a:rPr lang="ru-RU" sz="2400" b="1" dirty="0"/>
              <a:t>Структура портфолио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E7096D-73B0-CF41-93D1-06BCBAE8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900" dirty="0"/>
              <a:t>Резюме (</a:t>
            </a:r>
            <a:r>
              <a:rPr lang="en" sz="1900" dirty="0"/>
              <a:t>CV), </a:t>
            </a:r>
            <a:r>
              <a:rPr lang="ru-RU" sz="1900" dirty="0"/>
              <a:t>включающее список публикаций, сведения об участии в конференциях, летних школах, исследовательских проектах, научных грантах, опыте </a:t>
            </a:r>
            <a:r>
              <a:rPr lang="ru-RU" sz="1900" dirty="0" err="1"/>
              <a:t>преподавательскои</a:t>
            </a:r>
            <a:r>
              <a:rPr lang="ru-RU" sz="1900" dirty="0"/>
              <a:t>̆ и научно-</a:t>
            </a:r>
            <a:r>
              <a:rPr lang="ru-RU" sz="1900" dirty="0" err="1"/>
              <a:t>исследовательскои</a:t>
            </a:r>
            <a:r>
              <a:rPr lang="ru-RU" sz="1900" dirty="0"/>
              <a:t>̆ работы, знании иностранных языков и т.д. Резюме может быть составлено на русском или </a:t>
            </a:r>
            <a:r>
              <a:rPr lang="ru-RU" sz="1900" dirty="0" err="1"/>
              <a:t>английском</a:t>
            </a:r>
            <a:r>
              <a:rPr lang="ru-RU" sz="1900" dirty="0"/>
              <a:t> языке (по желанию абитуриента). </a:t>
            </a:r>
          </a:p>
          <a:p>
            <a:pPr algn="just"/>
            <a:r>
              <a:rPr lang="ru-RU" sz="1900" dirty="0"/>
              <a:t>Копию документа о высшем образовании с перечнем </a:t>
            </a:r>
            <a:r>
              <a:rPr lang="ru-RU" sz="1900" dirty="0" err="1"/>
              <a:t>пройденных</a:t>
            </a:r>
            <a:r>
              <a:rPr lang="ru-RU" sz="1900" dirty="0"/>
              <a:t> дисциплин и оценок по этим дисциплинам. Если абитуриент еще не получил диплом специалиста или магистра, необходимо приложить официальную копию полного списка уже </a:t>
            </a:r>
            <a:r>
              <a:rPr lang="ru-RU" sz="1900" dirty="0" err="1"/>
              <a:t>пройденных</a:t>
            </a:r>
            <a:r>
              <a:rPr lang="ru-RU" sz="1900" dirty="0"/>
              <a:t> дисциплин с оценками. </a:t>
            </a:r>
          </a:p>
          <a:p>
            <a:pPr algn="just"/>
            <a:r>
              <a:rPr lang="ru-RU" sz="1900" dirty="0"/>
              <a:t>Текст </a:t>
            </a:r>
            <a:r>
              <a:rPr lang="ru-RU" sz="1900" dirty="0" err="1"/>
              <a:t>магистерскои</a:t>
            </a:r>
            <a:r>
              <a:rPr lang="ru-RU" sz="1900" dirty="0"/>
              <a:t>̆ диссертации или ВКР специалиста (представляются в формате </a:t>
            </a:r>
            <a:r>
              <a:rPr lang="en" sz="1900" dirty="0"/>
              <a:t>Word); </a:t>
            </a:r>
            <a:r>
              <a:rPr lang="ru-RU" sz="1900" dirty="0"/>
              <a:t>в случае их отсутствия – ВКР бакалавра.</a:t>
            </a:r>
            <a:endParaRPr lang="en" sz="1900" dirty="0"/>
          </a:p>
          <a:p>
            <a:pPr algn="just"/>
            <a:r>
              <a:rPr lang="ru-RU" sz="1900" dirty="0" err="1"/>
              <a:t>Исследовательскии</a:t>
            </a:r>
            <a:r>
              <a:rPr lang="ru-RU" sz="1900" dirty="0"/>
              <a:t>̆ проект (</a:t>
            </a:r>
            <a:r>
              <a:rPr lang="en" sz="1900" dirty="0"/>
              <a:t>Research proposal) </a:t>
            </a:r>
            <a:r>
              <a:rPr lang="ru-RU" sz="1900" dirty="0"/>
              <a:t>на русском или </a:t>
            </a:r>
            <a:r>
              <a:rPr lang="ru-RU" sz="1900" dirty="0" err="1"/>
              <a:t>английском</a:t>
            </a:r>
            <a:r>
              <a:rPr lang="ru-RU" sz="1900" dirty="0"/>
              <a:t> языке объемом 2-3 тыс. слов с изложением общего замысла предполагаемого диссертационного исследования. </a:t>
            </a:r>
          </a:p>
          <a:p>
            <a:pPr algn="just"/>
            <a:r>
              <a:rPr lang="ru-RU" sz="2000" dirty="0"/>
              <a:t>Реферат по предполагаемой исследовательской проблеме (на языке предполагаемой диссертации – русском или английском, 20–30 тыс. знаков): реферат должен иметь форму источниковедческого и историографического обзора и содержать оценку существующих достижений в данной области исследований.</a:t>
            </a:r>
          </a:p>
          <a:p>
            <a:pPr algn="just"/>
            <a:r>
              <a:rPr lang="ru-RU" sz="2000" dirty="0"/>
              <a:t>Рекомендательное письмо от потенциального научного руководителя планируемого диссертационного исследования, в котором дана оценка научно-исследовательского потенциала абитуриента и зафиксировано его согласие выступить научным руководителем диссертационного исследования в случае поступления абитуриента в аспирантуру. </a:t>
            </a:r>
          </a:p>
          <a:p>
            <a:pPr algn="just"/>
            <a:r>
              <a:rPr lang="ru-RU" sz="2000" dirty="0"/>
              <a:t>Тексты научных публикаций абитуриента, при наличии (в виде файлов в формате </a:t>
            </a:r>
            <a:r>
              <a:rPr lang="en" sz="2000" dirty="0"/>
              <a:t>Word </a:t>
            </a:r>
            <a:r>
              <a:rPr lang="ru-RU" sz="2000" dirty="0"/>
              <a:t>или </a:t>
            </a:r>
            <a:r>
              <a:rPr lang="en" sz="2000" dirty="0"/>
              <a:t>PDF), </a:t>
            </a:r>
            <a:r>
              <a:rPr lang="ru-RU" sz="2000" dirty="0"/>
              <a:t>включающие страницы издания, позволяющие идентифицировать публикацию (титульный лист, оборот титульного листа, Содержание, лист с выпускными данными), или же с указанием на открытый источник в Интернет, или со справкой из редакции о принятии к публикации. </a:t>
            </a:r>
            <a:endParaRPr lang="ru-RU" sz="1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29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015A7D-92F2-B64E-9F17-8508D0CE7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5961063"/>
          </a:xfrm>
        </p:spPr>
        <p:txBody>
          <a:bodyPr>
            <a:normAutofit fontScale="92500" lnSpcReduction="20000"/>
          </a:bodyPr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900" b="1" dirty="0" err="1">
                <a:latin typeface="TimesNewRomanPS"/>
              </a:rPr>
              <a:t>Исследовательскии</a:t>
            </a:r>
            <a:r>
              <a:rPr lang="ru-RU" altLang="ru-RU" sz="3900" b="1" dirty="0">
                <a:latin typeface="TimesNewRomanPS"/>
              </a:rPr>
              <a:t>̆ проект 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900" b="1" dirty="0">
                <a:latin typeface="TimesNewRomanPS"/>
              </a:rPr>
              <a:t>должен содержать следующие разделы: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3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1)  Постановка проблемы и обоснование ее актуальности и научности (</a:t>
            </a:r>
            <a:r>
              <a:rPr lang="ru-RU" altLang="ru-RU" dirty="0" err="1">
                <a:latin typeface="TimesNewRomanPSMT" panose="02020603050405020304" pitchFamily="18" charset="0"/>
              </a:rPr>
              <a:t>Statement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of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the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proposed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research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problem</a:t>
            </a:r>
            <a:r>
              <a:rPr lang="ru-RU" altLang="ru-RU" dirty="0">
                <a:latin typeface="TimesNewRomanPSMT" panose="02020603050405020304" pitchFamily="18" charset="0"/>
              </a:rPr>
              <a:t>)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2)  </a:t>
            </a:r>
            <a:r>
              <a:rPr lang="ru-RU" altLang="ru-RU" dirty="0" err="1">
                <a:latin typeface="TimesNewRomanPSMT" panose="02020603050405020304" pitchFamily="18" charset="0"/>
              </a:rPr>
              <a:t>Историографическии</a:t>
            </a:r>
            <a:r>
              <a:rPr lang="ru-RU" altLang="ru-RU" dirty="0">
                <a:latin typeface="TimesNewRomanPSMT" panose="02020603050405020304" pitchFamily="18" charset="0"/>
              </a:rPr>
              <a:t>̆ обзор (</a:t>
            </a:r>
            <a:r>
              <a:rPr lang="ru-RU" altLang="ru-RU" dirty="0" err="1">
                <a:latin typeface="TimesNewRomanPSMT" panose="02020603050405020304" pitchFamily="18" charset="0"/>
              </a:rPr>
              <a:t>Literary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review</a:t>
            </a:r>
            <a:r>
              <a:rPr lang="ru-RU" altLang="ru-RU" dirty="0">
                <a:latin typeface="TimesNewRomanPSMT" panose="02020603050405020304" pitchFamily="18" charset="0"/>
              </a:rPr>
              <a:t>/</a:t>
            </a:r>
            <a:r>
              <a:rPr lang="ru-RU" altLang="ru-RU" dirty="0" err="1">
                <a:latin typeface="TimesNewRomanPSMT" panose="02020603050405020304" pitchFamily="18" charset="0"/>
              </a:rPr>
              <a:t>Historiographic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Essay</a:t>
            </a:r>
            <a:r>
              <a:rPr lang="ru-RU" altLang="ru-RU" dirty="0">
                <a:latin typeface="TimesNewRomanPSMT" panose="02020603050405020304" pitchFamily="18" charset="0"/>
              </a:rPr>
              <a:t>)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3)  Постановка исследовательских задач и их обоснованность (</a:t>
            </a:r>
            <a:r>
              <a:rPr lang="ru-RU" altLang="ru-RU" dirty="0" err="1">
                <a:latin typeface="TimesNewRomanPSMT" panose="02020603050405020304" pitchFamily="18" charset="0"/>
              </a:rPr>
              <a:t>Research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questions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that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the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applicant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wants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to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answer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by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undertaking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proposed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research</a:t>
            </a:r>
            <a:r>
              <a:rPr lang="ru-RU" altLang="ru-RU" dirty="0">
                <a:latin typeface="TimesNewRomanPSMT" panose="02020603050405020304" pitchFamily="18" charset="0"/>
              </a:rPr>
              <a:t>)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4)  Определение </a:t>
            </a:r>
            <a:r>
              <a:rPr lang="ru-RU" altLang="ru-RU" dirty="0" err="1">
                <a:latin typeface="TimesNewRomanPSMT" panose="02020603050405020304" pitchFamily="18" charset="0"/>
              </a:rPr>
              <a:t>исследовательскои</a:t>
            </a:r>
            <a:r>
              <a:rPr lang="ru-RU" altLang="ru-RU" dirty="0">
                <a:latin typeface="TimesNewRomanPSMT" panose="02020603050405020304" pitchFamily="18" charset="0"/>
              </a:rPr>
              <a:t>̆ стратегии (</a:t>
            </a:r>
            <a:r>
              <a:rPr lang="ru-RU" altLang="ru-RU" dirty="0" err="1">
                <a:latin typeface="TimesNewRomanPSMT" panose="02020603050405020304" pitchFamily="18" charset="0"/>
              </a:rPr>
              <a:t>Research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strategy</a:t>
            </a:r>
            <a:r>
              <a:rPr lang="ru-RU" altLang="ru-RU" dirty="0">
                <a:latin typeface="TimesNewRomanPSMT" panose="02020603050405020304" pitchFamily="18" charset="0"/>
              </a:rPr>
              <a:t> (</a:t>
            </a:r>
            <a:r>
              <a:rPr lang="ru-RU" altLang="ru-RU" dirty="0" err="1">
                <a:latin typeface="TimesNewRomanPSMT" panose="02020603050405020304" pitchFamily="18" charset="0"/>
              </a:rPr>
              <a:t>a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set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of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procedures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for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answering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research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questions</a:t>
            </a:r>
            <a:r>
              <a:rPr lang="ru-RU" altLang="ru-RU" dirty="0">
                <a:latin typeface="TimesNewRomanPSMT" panose="02020603050405020304" pitchFamily="18" charset="0"/>
              </a:rPr>
              <a:t>))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5)  Первоисточники и методы исследования (</a:t>
            </a:r>
            <a:r>
              <a:rPr lang="ru-RU" altLang="ru-RU" dirty="0" err="1">
                <a:latin typeface="TimesNewRomanPSMT" panose="02020603050405020304" pitchFamily="18" charset="0"/>
              </a:rPr>
              <a:t>Primary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historical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source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materials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and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methods</a:t>
            </a:r>
            <a:r>
              <a:rPr lang="ru-RU" altLang="ru-RU" dirty="0">
                <a:latin typeface="TimesNewRomanPSMT" panose="02020603050405020304" pitchFamily="18" charset="0"/>
              </a:rPr>
              <a:t>)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6)  Планируемые результаты исследования (</a:t>
            </a:r>
            <a:r>
              <a:rPr lang="ru-RU" altLang="ru-RU" dirty="0" err="1">
                <a:latin typeface="TimesNewRomanPSMT" panose="02020603050405020304" pitchFamily="18" charset="0"/>
              </a:rPr>
              <a:t>Anticipated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outcomes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of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the</a:t>
            </a:r>
            <a:r>
              <a:rPr lang="ru-RU" altLang="ru-RU" dirty="0">
                <a:latin typeface="TimesNewRomanPSMT" panose="02020603050405020304" pitchFamily="18" charset="0"/>
              </a:rPr>
              <a:t> </a:t>
            </a:r>
            <a:r>
              <a:rPr lang="ru-RU" altLang="ru-RU" dirty="0" err="1">
                <a:latin typeface="TimesNewRomanPSMT" panose="02020603050405020304" pitchFamily="18" charset="0"/>
              </a:rPr>
              <a:t>research</a:t>
            </a:r>
            <a:r>
              <a:rPr lang="ru-RU" altLang="ru-RU" dirty="0">
                <a:latin typeface="TimesNewRomanPSMT" panose="02020603050405020304" pitchFamily="18" charset="0"/>
              </a:rPr>
              <a:t>) 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>
                <a:latin typeface="TimesNewRomanPSMT" panose="02020603050405020304" pitchFamily="18" charset="0"/>
              </a:rPr>
              <a:t>7) Список источников и литературы, </a:t>
            </a:r>
            <a:r>
              <a:rPr lang="ru-RU" altLang="ru-RU" dirty="0" err="1">
                <a:latin typeface="TimesNewRomanPSMT" panose="02020603050405020304" pitchFamily="18" charset="0"/>
              </a:rPr>
              <a:t>оформленныи</a:t>
            </a:r>
            <a:r>
              <a:rPr lang="ru-RU" altLang="ru-RU" dirty="0">
                <a:latin typeface="TimesNewRomanPSMT" panose="02020603050405020304" pitchFamily="18" charset="0"/>
              </a:rPr>
              <a:t>̆ в соответствии с ГОСТ 7.1- 2003. 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25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1828</Words>
  <Application>Microsoft Office PowerPoint</Application>
  <PresentationFormat>Произвольный</PresentationFormat>
  <Paragraphs>107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Прием в аспирантуру НИУ ВШЭ в 2020 году и особенности поступления в АШ по международным отношениям и зарубежным региональным исследованиям</vt:lpstr>
      <vt:lpstr>АШ по международным отношениям и зарубежным региональным исследованиям была создана в 2019 г. при факультете мировой экономики и мировой политики Национального исследовательского университета – Высшая школа экономики, который является передовым и признанным в России и в мире образовательным, научно-исследовательским и аналитическим центром в сфере международных отношений и зарубежного регионоведения, возглавляемым доктором исторических наук, профессором, почётным председателем Совета по внешней и оборонной политике. Работы многих ученых и научных сотрудников факультета играют важную роль в интеллектуальном обеспечении внешней и внешнеэкономической политики России. Факультет становится ведущей силой в востоковедении и зарубежных региональных исследованиях. На факультете работают многие выдающиеся ученые-международники и регионоведы, в том числе руководители институтов РАН, академики В.А.Крюков и В.В.Наумкин, члены-корреспонденты В.А.Давыдов, С.Г.Лузянин, В.Б.Супян, ведущий российский политический и общественный деятель, д.и.н. В.П.Лукин, председатель президиума общественного Cовета по внешней и оборонной политике и научный руководитель Международного Клуба «Валдай» Ф.А.Лукьянов и многие другие.</vt:lpstr>
      <vt:lpstr>Преимуществами обучения в Аспирантской школе «Международные отношения и зарубежные региональные исследования» в НИУ ВШЭ являются: </vt:lpstr>
      <vt:lpstr>Презентация PowerPoint</vt:lpstr>
      <vt:lpstr>Особенности приема в аспирантуру ВШЭ в 2020 г.</vt:lpstr>
      <vt:lpstr>Презентация PowerPoint</vt:lpstr>
      <vt:lpstr>Презентация PowerPoint</vt:lpstr>
      <vt:lpstr>Структура портфолио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оценки</vt:lpstr>
      <vt:lpstr>Презентация PowerPoint</vt:lpstr>
      <vt:lpstr>Презентация PowerPoint</vt:lpstr>
      <vt:lpstr>Презентация PowerPoint</vt:lpstr>
      <vt:lpstr>Презентация PowerPoint</vt:lpstr>
      <vt:lpstr>АШ по международным отношениям и зарубежным региональным исследованиям стремится вовлекать аспирантов в различные научно-исследовательские проекты, осуществляемые на факультете, прежде всего научно-исследовательскими подразделениями: Международной лабораторией исследований мирового порядка и нового регионализма и Центром комплексных европейских и международных исследований.</vt:lpstr>
      <vt:lpstr>Академическая аспирантура</vt:lpstr>
      <vt:lpstr>Презентация PowerPoint</vt:lpstr>
      <vt:lpstr>Презентация PowerPoint</vt:lpstr>
      <vt:lpstr>Необходимые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аспирантуру НИУ ВШЭ в 2020 году и особенности поступления в АШ по международным отношениям и зарубежным региональным исследованиям</dc:title>
  <dc:creator>Ivan Krivushin</dc:creator>
  <cp:lastModifiedBy>Студент НИУ ВШЭ</cp:lastModifiedBy>
  <cp:revision>20</cp:revision>
  <dcterms:created xsi:type="dcterms:W3CDTF">2020-02-20T08:44:20Z</dcterms:created>
  <dcterms:modified xsi:type="dcterms:W3CDTF">2020-02-21T15:20:52Z</dcterms:modified>
</cp:coreProperties>
</file>