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73" r:id="rId7"/>
    <p:sldId id="260" r:id="rId8"/>
    <p:sldId id="262" r:id="rId9"/>
    <p:sldId id="263" r:id="rId10"/>
    <p:sldId id="264" r:id="rId11"/>
    <p:sldId id="265" r:id="rId12"/>
    <p:sldId id="266" r:id="rId13"/>
    <p:sldId id="270" r:id="rId14"/>
    <p:sldId id="267" r:id="rId15"/>
    <p:sldId id="268" r:id="rId16"/>
    <p:sldId id="277" r:id="rId17"/>
    <p:sldId id="271" r:id="rId18"/>
    <p:sldId id="274" r:id="rId19"/>
    <p:sldId id="275" r:id="rId20"/>
    <p:sldId id="276" r:id="rId21"/>
    <p:sldId id="278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2"/>
  </p:normalViewPr>
  <p:slideViewPr>
    <p:cSldViewPr snapToGrid="0" snapToObjects="1">
      <p:cViewPr varScale="1">
        <p:scale>
          <a:sx n="72" d="100"/>
          <a:sy n="72" d="100"/>
        </p:scale>
        <p:origin x="8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D4E3B0-1926-4543-ADAE-289B7D3CD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53E79E3-0068-904E-881E-CC90EA030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B28D33-FC28-3C44-9FE5-CBBD457AF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9C79-AFA8-D04A-9045-6C1C953BF751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34CB23-959B-6C45-A927-FC5422167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E0F6CA-6E33-4D41-969C-910A8CC4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0B04-DB1A-A145-B0A6-1F5310B5B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98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7CE4CB-43F2-5142-81DF-419B422F0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D6B5DE7-EE4E-9C4A-95CC-37E45E23A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025713-99D1-3C4E-A5B8-2BAAB7704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9C79-AFA8-D04A-9045-6C1C953BF751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BB0AAE-5824-6E42-9855-5F541E2EB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0B7D02-3955-D948-A82A-E67C98FAF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0B04-DB1A-A145-B0A6-1F5310B5B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34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C1C9EC6-749B-9141-876A-34F169C9F5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4250CFA-138C-3542-8454-82FD7BCCC2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AC9967-D78A-4549-81E5-2D0E88077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9C79-AFA8-D04A-9045-6C1C953BF751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F6C104-C304-EB41-88E2-C92043917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6EB445-48CB-0643-98A5-92C979C55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0B04-DB1A-A145-B0A6-1F5310B5B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00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49BA50-312C-7C4D-87A7-99B1E101B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60B645-B7EA-2445-AE99-6CDD9AEA8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3D7D7E-0425-6149-A5BF-A2FFBD18C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9C79-AFA8-D04A-9045-6C1C953BF751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27D000-D197-904A-8527-D66C10CBF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8527A4-88BE-624E-883A-17B860554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0B04-DB1A-A145-B0A6-1F5310B5B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723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B5155A-D13D-F14C-8F23-5D8C6CDB1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9636C8-8A3E-9B47-A02C-F4ECEDA86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34F621-60C3-0F4C-9D8C-117438FE2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9C79-AFA8-D04A-9045-6C1C953BF751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01242F-268B-2E4F-ABCA-AF6B36958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74FEF9-BEBD-494E-8AE2-923435F78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0B04-DB1A-A145-B0A6-1F5310B5B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682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1D74E7-4959-4A49-AE79-46F808071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9EDB9F-D9E9-7844-94B0-8D17449CC4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C41D0D9-DC4D-944C-9E65-94F2CA185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9EC25A6-29CD-6B48-A717-928D54FE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9C79-AFA8-D04A-9045-6C1C953BF751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C63C30-88E9-7941-8C68-2702338E5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F49959-DDAF-BC45-BB89-21BAE9DB0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0B04-DB1A-A145-B0A6-1F5310B5B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24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83F3F4-E697-6743-A9D7-015181FB2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A7F405-CD2D-624B-AADC-61F6FB30A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B8638B4-F794-4F49-B2B5-55E995380F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6FCC15D-768F-5140-AC71-9FC5BA40DA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D305437-2D2D-0B42-A5FB-9842AC8540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F0A145A-CCB8-B943-B647-6F691F4DE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9C79-AFA8-D04A-9045-6C1C953BF751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0BCD9B2-83AD-4E4B-AAB6-515FA4D4F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5CFFA79-B968-8E49-AA4D-FF7F41BE8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0B04-DB1A-A145-B0A6-1F5310B5B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016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C738E5-86A9-E24B-AE09-315A96853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5F012FA-F7D0-0943-A470-931FE21C4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9C79-AFA8-D04A-9045-6C1C953BF751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3D74B39-1A53-E34A-AF7E-8DB4B8D0A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762363E-2BFC-8E46-A409-527E1A080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0B04-DB1A-A145-B0A6-1F5310B5B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503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29E88DC-EE3C-D24D-9127-105930F34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9C79-AFA8-D04A-9045-6C1C953BF751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8E80161-5627-A743-B73D-8739E2A5B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75EA06-DAF3-4742-8610-7DF613EA6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0B04-DB1A-A145-B0A6-1F5310B5B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12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A5ECB4-0DBD-9A4B-B57B-B7AA21416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375186-2C94-E74D-AC2F-354698D5D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2DF78C-2CCE-A845-9056-59DF5E4FE6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E0C693E-2115-4A43-86D8-503E509FB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9C79-AFA8-D04A-9045-6C1C953BF751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A23BCC2-82E5-F24F-B3A0-6D1FAB697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D3D218F-D0FD-E245-8182-E2BA1334F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0B04-DB1A-A145-B0A6-1F5310B5B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21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AEF021-5BFF-4849-909B-9410E7A18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443ADF5-492E-594D-B8EC-E0AEEE4983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69E1D88-7BD5-4A4C-9899-6CF93ED87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BFB1F6C-3556-5542-9EFA-674F0A241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9C79-AFA8-D04A-9045-6C1C953BF751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0628CB7-3A3F-B449-9C9B-D877921E3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4B9657-A1B6-8E42-8D42-5E79C976D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0B04-DB1A-A145-B0A6-1F5310B5B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91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DA45C6-EAE6-8A45-9E67-0F4892396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25D33D6-F7B2-BC4E-A1DB-97702C02F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BD6F5F-F41E-A845-A753-367FB15D75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F9C79-AFA8-D04A-9045-6C1C953BF751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0BCC4D-9549-BB4F-8F19-775D4B943F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A68856-14F7-344A-8C45-10928AD6EF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10B04-DB1A-A145-B0A6-1F5310B5B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455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nrol.hse.ru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aspirantura.hse.ru/international/supervisior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vivanova@hse.ru" TargetMode="External"/><Relationship Id="rId2" Type="http://schemas.openxmlformats.org/officeDocument/2006/relationships/hyperlink" Target="mailto:ikrivushin@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spirantura.hse.ru/perechen" TargetMode="External"/><Relationship Id="rId4" Type="http://schemas.openxmlformats.org/officeDocument/2006/relationships/hyperlink" Target="https://aspirantura.hse.ru/international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D18A3B-C44A-CA4E-9FFB-6A6F2B84A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440237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Прием в аспирантуру НИУ ВШЭ в 2022 году и особенности поступления в АШ по международным отношениям и зарубежным региональным исследованиям</a:t>
            </a:r>
          </a:p>
        </p:txBody>
      </p:sp>
    </p:spTree>
    <p:extLst>
      <p:ext uri="{BB962C8B-B14F-4D97-AF65-F5344CB8AC3E}">
        <p14:creationId xmlns:p14="http://schemas.microsoft.com/office/powerpoint/2010/main" val="4172005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E85B5DB-6377-6F4F-B405-3C5119430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100" y="428624"/>
            <a:ext cx="10515600" cy="60991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/>
              <a:t>Собеседование по теме исследования (15–20 минут) представляет собой защиту абитуриентом представленного им исследовательского проекта, в рамках которого он должен обосновать актуальность и научность выбранной им проблемы исследования, продемонстрировать знание </a:t>
            </a:r>
            <a:r>
              <a:rPr lang="ru-RU" sz="3200" dirty="0" err="1"/>
              <a:t>источниковой</a:t>
            </a:r>
            <a:r>
              <a:rPr lang="ru-RU" sz="3200" dirty="0"/>
              <a:t> базы исследования, основных исследовательских методов, которые он планирует использовать, историографии поставленной проблемы, умение критически оценивать достижения в данной области исследования, формулировать гипотезу/ы исследования, ставить исследовательские задачи и разрабатывать эффективную стратегию конкретного научного исследования.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1106160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AD6BB61-B444-534C-9FCB-1551FBDC4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8800"/>
            <a:ext cx="10515600" cy="56181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Для поступающих на программу «Международные отношения и зарубежные региональные исследования» собеседование по основным параметрам и специфике исследований международных отношений и политических проблем глобального и регионального развития (10–15 минут) предполагает выяснение знаний абитуриентом: </a:t>
            </a:r>
          </a:p>
          <a:p>
            <a:pPr marL="514350" indent="-514350" algn="just">
              <a:buAutoNum type="arabicParenR"/>
            </a:pPr>
            <a:r>
              <a:rPr lang="ru-RU" dirty="0"/>
              <a:t>предметного поля науки о международных отношениях и политических проблемах глобального и регионального развития; </a:t>
            </a:r>
          </a:p>
          <a:p>
            <a:pPr marL="514350" indent="-514350" algn="just">
              <a:buAutoNum type="arabicParenR"/>
            </a:pPr>
            <a:r>
              <a:rPr lang="ru-RU" dirty="0"/>
              <a:t>основных понятий и категорий науки о международных отношениях и зарубежного регионоведения; </a:t>
            </a:r>
          </a:p>
          <a:p>
            <a:pPr marL="514350" indent="-514350" algn="just">
              <a:buAutoNum type="arabicParenR"/>
            </a:pPr>
            <a:r>
              <a:rPr lang="ru-RU" dirty="0"/>
              <a:t>основных типов источников информации о международных отношениях и политических проблемах глобального и регионального развития, а также особенностей их использования в научном исследовании; </a:t>
            </a:r>
          </a:p>
          <a:p>
            <a:pPr marL="514350" indent="-514350" algn="just">
              <a:buAutoNum type="arabicParenR"/>
            </a:pPr>
            <a:r>
              <a:rPr lang="ru-RU" dirty="0"/>
              <a:t>основных парадигм теории международных отношениях и ключевых текстов теоретиков международных отношений; </a:t>
            </a:r>
          </a:p>
          <a:p>
            <a:pPr marL="514350" indent="-514350" algn="just">
              <a:buAutoNum type="arabicParenR"/>
            </a:pPr>
            <a:r>
              <a:rPr lang="ru-RU" dirty="0"/>
              <a:t>новейших методов исследования международных отношений и политических проблем глобального и регионального развития.</a:t>
            </a:r>
            <a:r>
              <a:rPr lang="ru-RU" dirty="0">
                <a:effectLst/>
              </a:rPr>
              <a:t> </a:t>
            </a:r>
          </a:p>
          <a:p>
            <a:pPr marL="0" indent="0" algn="just">
              <a:buNone/>
            </a:pPr>
            <a:r>
              <a:rPr lang="ru-RU" dirty="0"/>
              <a:t>Программу см.: </a:t>
            </a:r>
            <a:r>
              <a:rPr lang="en" dirty="0"/>
              <a:t>https://</a:t>
            </a:r>
            <a:r>
              <a:rPr lang="en" dirty="0" err="1"/>
              <a:t>aspirantura.hse.ru</a:t>
            </a:r>
            <a:r>
              <a:rPr lang="en" dirty="0"/>
              <a:t>/mirror/pubs/share/560411652.pdf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793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A0F6123-309D-6E4E-B3B2-718497B48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5300"/>
            <a:ext cx="10515600" cy="56816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Для поступающих на программу «Политическая история зарубежных стран и международных отношений в новейшее время» собеседование по основным параметрам и специфике исторического исследования (10–15 минут) предполагает выяснение знаний абитуриентом:</a:t>
            </a:r>
          </a:p>
          <a:p>
            <a:pPr marL="514350" indent="-514350">
              <a:buAutoNum type="arabicParenR"/>
            </a:pPr>
            <a:r>
              <a:rPr lang="ru-RU" dirty="0"/>
              <a:t>предметного поля исторической науки; </a:t>
            </a:r>
          </a:p>
          <a:p>
            <a:pPr marL="514350" indent="-514350">
              <a:buAutoNum type="arabicParenR"/>
            </a:pPr>
            <a:r>
              <a:rPr lang="ru-RU" dirty="0"/>
              <a:t>основных понятий и категорий исторической науки; </a:t>
            </a:r>
          </a:p>
          <a:p>
            <a:pPr marL="514350" indent="-514350">
              <a:buAutoNum type="arabicParenR"/>
            </a:pPr>
            <a:r>
              <a:rPr lang="ru-RU" dirty="0"/>
              <a:t>основных типов исторических источников и особенностей их использования в научном исследовании; </a:t>
            </a:r>
          </a:p>
          <a:p>
            <a:pPr marL="514350" indent="-514350">
              <a:buAutoNum type="arabicParenR"/>
            </a:pPr>
            <a:r>
              <a:rPr lang="ru-RU" dirty="0"/>
              <a:t>принципов историографического анализа; </a:t>
            </a:r>
          </a:p>
          <a:p>
            <a:pPr marL="514350" indent="-514350">
              <a:buAutoNum type="arabicParenR"/>
            </a:pPr>
            <a:r>
              <a:rPr lang="ru-RU" dirty="0"/>
              <a:t>основных направлений и современных трендов в исторической науке; </a:t>
            </a:r>
          </a:p>
          <a:p>
            <a:pPr marL="514350" indent="-514350">
              <a:buAutoNum type="arabicParenR"/>
            </a:pPr>
            <a:r>
              <a:rPr lang="ru-RU" dirty="0"/>
              <a:t>новейших методов исторического исследования; </a:t>
            </a:r>
          </a:p>
          <a:p>
            <a:pPr marL="514350" indent="-514350">
              <a:buAutoNum type="arabicParenR"/>
            </a:pPr>
            <a:r>
              <a:rPr lang="ru-RU" dirty="0"/>
              <a:t>специфики исследования проблем всеобщей истории нового и новейшего периода.</a:t>
            </a:r>
          </a:p>
          <a:p>
            <a:pPr marL="0" indent="0">
              <a:buNone/>
            </a:pPr>
            <a:r>
              <a:rPr lang="ru-RU" dirty="0"/>
              <a:t>Программу см.: </a:t>
            </a:r>
            <a:r>
              <a:rPr lang="en" dirty="0"/>
              <a:t>https://</a:t>
            </a:r>
            <a:r>
              <a:rPr lang="en" dirty="0" err="1"/>
              <a:t>aspirantura.hse.ru</a:t>
            </a:r>
            <a:r>
              <a:rPr lang="en" dirty="0"/>
              <a:t>/mirror/pubs/share/560401918.pdf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6622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7F3C9CB-F0ED-3841-8CD7-372517429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439737"/>
            <a:ext cx="10515600" cy="58181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/>
              <a:t>Собеседование проводится на русском или </a:t>
            </a:r>
            <a:r>
              <a:rPr lang="ru-RU" sz="4400" dirty="0" err="1"/>
              <a:t>английском</a:t>
            </a:r>
            <a:r>
              <a:rPr lang="ru-RU" sz="4400" dirty="0"/>
              <a:t> языке (по желанию абитуриента). </a:t>
            </a:r>
          </a:p>
          <a:p>
            <a:pPr marL="0" indent="0" algn="ctr">
              <a:buNone/>
            </a:pPr>
            <a:endParaRPr lang="ru-RU" sz="4400" dirty="0"/>
          </a:p>
          <a:p>
            <a:pPr marL="0" indent="0" algn="ctr">
              <a:buNone/>
            </a:pPr>
            <a:r>
              <a:rPr lang="ru-RU" sz="4400" dirty="0"/>
              <a:t>В этом году собеседование будет проводиться дистанционно.</a:t>
            </a:r>
          </a:p>
        </p:txBody>
      </p:sp>
    </p:spTree>
    <p:extLst>
      <p:ext uri="{BB962C8B-B14F-4D97-AF65-F5344CB8AC3E}">
        <p14:creationId xmlns:p14="http://schemas.microsoft.com/office/powerpoint/2010/main" val="4211028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1BFE78-7DE8-FC4C-982E-7DA2FF812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Структура оценки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3C1828-BCE1-5945-9E8A-3D4262394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Портфолио (до 25 баллов; необходимый минимум – 10 баллов), в том числе Исследовательский проект (до 17 баллов). </a:t>
            </a:r>
          </a:p>
          <a:p>
            <a:pPr marL="0" indent="0" algn="just">
              <a:buNone/>
            </a:pPr>
            <a:r>
              <a:rPr lang="ru-RU" dirty="0"/>
              <a:t>Собеседование (до </a:t>
            </a:r>
            <a:r>
              <a:rPr lang="en-US" dirty="0"/>
              <a:t>75</a:t>
            </a:r>
            <a:r>
              <a:rPr lang="ru-RU" dirty="0"/>
              <a:t> баллов; необходимый минимум – 20 баллов), в том числе Собеседование по теме исследования (до </a:t>
            </a:r>
            <a:r>
              <a:rPr lang="en-US" dirty="0"/>
              <a:t>45</a:t>
            </a:r>
            <a:r>
              <a:rPr lang="ru-RU" dirty="0"/>
              <a:t> баллов) и Собеседование по основным параметрам и специфике исследований международных отношений и политических проблем глобального и регионального развития или по основным параметрам и специфике исторического исследования (до 15 баллов за каждый вопрос).</a:t>
            </a:r>
          </a:p>
          <a:p>
            <a:pPr marL="0" indent="0" algn="just">
              <a:buNone/>
            </a:pPr>
            <a:r>
              <a:rPr lang="ru-RU" dirty="0"/>
              <a:t>Вступительное испытание по иностранному языку (до 50 баллов; необходимый минимум – 15 баллов). Также зачитывается международный языковой сертификат и обучение в магистратуре на иностранном языке. Подробности см.: </a:t>
            </a:r>
            <a:r>
              <a:rPr lang="en" dirty="0"/>
              <a:t>https://</a:t>
            </a:r>
            <a:r>
              <a:rPr lang="en" dirty="0" err="1"/>
              <a:t>aspirantura.hse.ru</a:t>
            </a:r>
            <a:r>
              <a:rPr lang="en" dirty="0"/>
              <a:t>/data/2021/08/25/1414838548/</a:t>
            </a:r>
            <a:r>
              <a:rPr lang="en" dirty="0" err="1"/>
              <a:t>RulesEng.pdf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528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9DE6DA5-1342-B343-807E-FD7A64222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5788"/>
            <a:ext cx="10515600" cy="55911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/>
              <a:t>Вступительные испытания для весенней волны проходят с 11 по 21 апреля (сначала по иностранному языку, затем по специальности), для осенней с 26 сентября до 14 октября. Списки рекомендованных к зачислению формируются к 1 мая и 27 октября, пять дней спустя после решения приемной комиссии.</a:t>
            </a:r>
          </a:p>
        </p:txBody>
      </p:sp>
    </p:spTree>
    <p:extLst>
      <p:ext uri="{BB962C8B-B14F-4D97-AF65-F5344CB8AC3E}">
        <p14:creationId xmlns:p14="http://schemas.microsoft.com/office/powerpoint/2010/main" val="596642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60FB88E-8D9D-1740-8B1B-14E104114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7238"/>
            <a:ext cx="10515600" cy="54197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dirty="0"/>
          </a:p>
          <a:p>
            <a:pPr marL="0" indent="0" algn="ctr">
              <a:buNone/>
            </a:pPr>
            <a:endParaRPr lang="ru-RU" sz="3600" dirty="0"/>
          </a:p>
          <a:p>
            <a:pPr marL="0" indent="0" algn="ctr">
              <a:buNone/>
            </a:pPr>
            <a:r>
              <a:rPr lang="ru-RU" sz="3600" dirty="0"/>
              <a:t>Документы подаются через личный кабинет абитуриента (</a:t>
            </a:r>
            <a:r>
              <a:rPr lang="en" sz="3600" dirty="0">
                <a:hlinkClick r:id="rId2"/>
              </a:rPr>
              <a:t>https://enrol.hse.ru/</a:t>
            </a:r>
            <a:r>
              <a:rPr lang="ru-RU" sz="3600" dirty="0"/>
              <a:t>) или почтой (подробно см.: </a:t>
            </a:r>
            <a:r>
              <a:rPr lang="en" sz="3600" dirty="0"/>
              <a:t>https://</a:t>
            </a:r>
            <a:r>
              <a:rPr lang="en" sz="3600" dirty="0" err="1"/>
              <a:t>aspirantura.hse.ru</a:t>
            </a:r>
            <a:r>
              <a:rPr lang="en" sz="3600" dirty="0"/>
              <a:t>/perechen#a4</a:t>
            </a:r>
            <a:r>
              <a:rPr lang="ru-RU" sz="3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19976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9C88C96-5ABE-D243-AB30-0B537BC8C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0075"/>
            <a:ext cx="10515600" cy="55768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Алгоритм подготовки к поступлению:</a:t>
            </a:r>
          </a:p>
          <a:p>
            <a:pPr marL="0" indent="0" algn="ctr">
              <a:buNone/>
            </a:pPr>
            <a:endParaRPr lang="ru-RU" dirty="0"/>
          </a:p>
          <a:p>
            <a:pPr marL="514350" indent="-514350" algn="just">
              <a:buAutoNum type="arabicParenR"/>
            </a:pPr>
            <a:r>
              <a:rPr lang="ru-RU" sz="1900" dirty="0"/>
              <a:t>Выбрать программу и специальность: Международные отношения и зарубежные региональные исследования (5.5.4 Международные отношения) или Политическая история зарубежных стран и международных отношений в новейшее время (5.6.2 Всеобщая история).</a:t>
            </a:r>
          </a:p>
          <a:p>
            <a:pPr marL="514350" indent="-514350" algn="just">
              <a:buAutoNum type="arabicParenR"/>
            </a:pPr>
            <a:r>
              <a:rPr lang="ru-RU" sz="1900" dirty="0"/>
              <a:t>Выбрать и договориться с потенциальным научным руководителем среди сотрудников учебных и исследовательских подразделений факультета, учитывая соответствие своих научных интересов исследовательским интересам потенциального научного руководителя (список научных руководителей см.: </a:t>
            </a:r>
            <a:r>
              <a:rPr lang="en" sz="1900" dirty="0">
                <a:hlinkClick r:id="rId2"/>
              </a:rPr>
              <a:t>https://aspirantura.hse.ru/international/supervisior</a:t>
            </a:r>
            <a:r>
              <a:rPr lang="ru-RU" sz="1900" dirty="0"/>
              <a:t>) и выполняемым им научным проектам (см. список на сайте Аспирантской школы)</a:t>
            </a:r>
          </a:p>
          <a:p>
            <a:pPr marL="514350" indent="-514350" algn="just">
              <a:buAutoNum type="arabicParenR"/>
            </a:pPr>
            <a:r>
              <a:rPr lang="ru-RU" sz="1900" dirty="0"/>
              <a:t>Получить рекомендательное письмо от потенциального научного руководителя с указание исследовательского проекта, в который планируется включение будущего аспиранта.</a:t>
            </a:r>
          </a:p>
          <a:p>
            <a:pPr marL="514350" indent="-514350" algn="just">
              <a:buAutoNum type="arabicParenR"/>
            </a:pPr>
            <a:r>
              <a:rPr lang="ru-RU" sz="1900" dirty="0"/>
              <a:t>Подготовить исследовательский проект и согласовать его с потенциальным научным руководителем.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81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4215F8-306C-F143-8B0F-D48122799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Академическая аспирантура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8407E8-E756-DD42-B6EF-127A0D71A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В ВШЭ существует также особая форма аспирантуры – академическая аспирантура. Поступившие в академическую аспирантуру получают стипендию </a:t>
            </a:r>
            <a:r>
              <a:rPr lang="en-US" dirty="0"/>
              <a:t>40</a:t>
            </a:r>
            <a:r>
              <a:rPr lang="ru-RU" dirty="0"/>
              <a:t> 000 рублей, имеют возможность получать трэвел-гранты на участие в научных мероприятиях в России и за рубежом, стажироваться в ведущих мировых университетах и научных центрах, приглашать в качестве </a:t>
            </a:r>
            <a:r>
              <a:rPr lang="ru-RU" dirty="0" err="1"/>
              <a:t>соруководителей</a:t>
            </a:r>
            <a:r>
              <a:rPr lang="ru-RU" dirty="0"/>
              <a:t> диссертации зарубежных исследователей. </a:t>
            </a:r>
          </a:p>
          <a:p>
            <a:pPr marL="0" indent="0">
              <a:buNone/>
            </a:pPr>
            <a:r>
              <a:rPr lang="ru-RU" dirty="0"/>
              <a:t>Условия поступления: </a:t>
            </a:r>
          </a:p>
          <a:p>
            <a:pPr marL="0" indent="0">
              <a:buNone/>
            </a:pPr>
            <a:r>
              <a:rPr lang="ru-RU" dirty="0"/>
              <a:t>1) наличие публикаций в журналах из списка </a:t>
            </a:r>
            <a:r>
              <a:rPr lang="en-US" dirty="0"/>
              <a:t>D</a:t>
            </a:r>
            <a:r>
              <a:rPr lang="ru-RU" dirty="0"/>
              <a:t> (</a:t>
            </a:r>
            <a:r>
              <a:rPr lang="en" dirty="0"/>
              <a:t>https://</a:t>
            </a:r>
            <a:r>
              <a:rPr lang="en" dirty="0" err="1"/>
              <a:t>scientometrics.hse.ru</a:t>
            </a:r>
            <a:r>
              <a:rPr lang="en" dirty="0"/>
              <a:t>/</a:t>
            </a:r>
            <a:r>
              <a:rPr lang="en" dirty="0" err="1"/>
              <a:t>list_d</a:t>
            </a:r>
            <a:r>
              <a:rPr lang="ru-RU" dirty="0"/>
              <a:t>);</a:t>
            </a:r>
          </a:p>
          <a:p>
            <a:pPr marL="0" indent="0">
              <a:buNone/>
            </a:pPr>
            <a:r>
              <a:rPr lang="ru-RU" dirty="0"/>
              <a:t>2) участие в научных исследовательских проектах (российских и зарубежных); </a:t>
            </a:r>
          </a:p>
          <a:p>
            <a:pPr marL="0" indent="0">
              <a:buNone/>
            </a:pPr>
            <a:r>
              <a:rPr lang="ru-RU" dirty="0"/>
              <a:t>3) выступления на научных конференциях (российских и международных); </a:t>
            </a:r>
          </a:p>
          <a:p>
            <a:pPr marL="0" indent="0">
              <a:buNone/>
            </a:pPr>
            <a:r>
              <a:rPr lang="ru-RU" dirty="0"/>
              <a:t>4) высокая исследовательская мотивация (подтвержденная мотивационным письмом); </a:t>
            </a:r>
          </a:p>
          <a:p>
            <a:pPr marL="0" indent="0">
              <a:buNone/>
            </a:pPr>
            <a:r>
              <a:rPr lang="ru-RU" dirty="0"/>
              <a:t>5) достаточное владение английским языком, подтвержденное международным языковым сертификатом.</a:t>
            </a:r>
          </a:p>
        </p:txBody>
      </p:sp>
    </p:spTree>
    <p:extLst>
      <p:ext uri="{BB962C8B-B14F-4D97-AF65-F5344CB8AC3E}">
        <p14:creationId xmlns:p14="http://schemas.microsoft.com/office/powerpoint/2010/main" val="2056290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4877BF9-7FA3-0640-A408-8CF813FB4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8650"/>
            <a:ext cx="10515600" cy="554831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dirty="0"/>
              <a:t>Поступающие в академическую аспирантуру должны представить, помимо обычного списка документов:</a:t>
            </a:r>
          </a:p>
          <a:p>
            <a:pPr marL="0" indent="0" algn="just">
              <a:buNone/>
            </a:pPr>
            <a:r>
              <a:rPr lang="ru-RU" sz="2200" dirty="0"/>
              <a:t>1) Согласие академического руководителя АШ на поступление абитуриента на программу «Академическая аспирантура» </a:t>
            </a:r>
          </a:p>
          <a:p>
            <a:pPr marL="0" indent="0" algn="just">
              <a:buNone/>
            </a:pPr>
            <a:r>
              <a:rPr lang="ru-RU" sz="2200" dirty="0"/>
              <a:t>2) Как минимум два рекомендательных письма (одно рекомендательное письмо от предыдущего научного руководителя, второе от руководителя исследовательского проекта, в котором принимал участие поступающий; как минимум, одно должно быть из образовательной организации, в которой поступающий получил (получает) предыдущее образование)</a:t>
            </a:r>
          </a:p>
          <a:p>
            <a:pPr marL="0" indent="0" algn="just">
              <a:buNone/>
            </a:pPr>
            <a:r>
              <a:rPr lang="ru-RU" sz="2200" dirty="0"/>
              <a:t>3) Резюме (краткая автобиография, содержащая информацию об образовании поступающего, его опыте работы, владении иностранными языками)</a:t>
            </a:r>
          </a:p>
          <a:p>
            <a:pPr marL="0" indent="0" algn="just">
              <a:buNone/>
            </a:pPr>
            <a:r>
              <a:rPr lang="ru-RU" sz="2200" dirty="0"/>
              <a:t>4) Мотивационное письмо (на русском или английском языке до 1000 слов)</a:t>
            </a:r>
          </a:p>
          <a:p>
            <a:pPr marL="0" indent="0" algn="just">
              <a:buNone/>
            </a:pPr>
            <a:r>
              <a:rPr lang="ru-RU" sz="2200" dirty="0"/>
              <a:t>5) Международный языковой сертификат (действующий сертификат </a:t>
            </a:r>
            <a:r>
              <a:rPr lang="en" sz="2200" dirty="0"/>
              <a:t>Academic IELTS </a:t>
            </a:r>
            <a:r>
              <a:rPr lang="ru-RU" sz="2200" dirty="0"/>
              <a:t>с оценкой не ниже 6 баллов, либо сертификат </a:t>
            </a:r>
            <a:r>
              <a:rPr lang="en" sz="2200" dirty="0"/>
              <a:t>TOEFL IBT (</a:t>
            </a:r>
            <a:r>
              <a:rPr lang="en" sz="2200" dirty="0" err="1"/>
              <a:t>InternetBased</a:t>
            </a:r>
            <a:r>
              <a:rPr lang="en" sz="2200" dirty="0"/>
              <a:t>) </a:t>
            </a:r>
            <a:r>
              <a:rPr lang="ru-RU" sz="2200" dirty="0"/>
              <a:t>не ниже 80 баллов, </a:t>
            </a:r>
            <a:r>
              <a:rPr lang="en" sz="2200" dirty="0"/>
              <a:t>TOEFL PBT (</a:t>
            </a:r>
            <a:r>
              <a:rPr lang="en" sz="2200" dirty="0" err="1"/>
              <a:t>PaperBased</a:t>
            </a:r>
            <a:r>
              <a:rPr lang="en" sz="2200" dirty="0"/>
              <a:t>) </a:t>
            </a:r>
            <a:r>
              <a:rPr lang="ru-RU" sz="2200" dirty="0"/>
              <a:t>не ниже 500 баллов. Не принимаются к рассмотрению сертификаты, если с даты прохождения экзамена прошло 2 года).</a:t>
            </a:r>
          </a:p>
        </p:txBody>
      </p:sp>
    </p:spTree>
    <p:extLst>
      <p:ext uri="{BB962C8B-B14F-4D97-AF65-F5344CB8AC3E}">
        <p14:creationId xmlns:p14="http://schemas.microsoft.com/office/powerpoint/2010/main" val="574693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E30137-FFC0-134B-B872-B917F2AF3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4675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АШ по международным отношениям и зарубежным региональным исследованиям была создана в 2019 г. при факультете мировой экономики и мировой политики Национального исследовательского университета – Высшая школа экономики, который является передовым и признанным в России и в мире образовательным, научно-исследовательским и аналитическим центром в сфере международных отношений и зарубежного регионоведения, возглавляемым доктором исторических наук, профессором, почётным председателем Совета по внешней и оборонной политике. Работы многих ученых и научных сотрудников факультета играют важную роль в интеллектуальном обеспечении внешней и внешнеэкономической политики России. Факультет становится ведущей силой в востоковедении и зарубежных региональных исследованиях. На факультете работают многие выдающиеся ученые-международники и </a:t>
            </a:r>
            <a:r>
              <a:rPr lang="ru-RU" sz="2400" dirty="0" err="1"/>
              <a:t>регионоведы</a:t>
            </a:r>
            <a:r>
              <a:rPr lang="ru-RU" sz="2400" dirty="0"/>
              <a:t>, в том числе руководители институтов РАН, академики </a:t>
            </a:r>
            <a:r>
              <a:rPr lang="ru-RU" sz="2400" dirty="0" err="1"/>
              <a:t>В.А.Крюков</a:t>
            </a:r>
            <a:r>
              <a:rPr lang="ru-RU" sz="2400" dirty="0"/>
              <a:t> и </a:t>
            </a:r>
            <a:r>
              <a:rPr lang="ru-RU" sz="2400" dirty="0" err="1"/>
              <a:t>В.В.Наумкин</a:t>
            </a:r>
            <a:r>
              <a:rPr lang="ru-RU" sz="2400" dirty="0"/>
              <a:t>, члены-корреспонденты </a:t>
            </a:r>
            <a:r>
              <a:rPr lang="ru-RU" sz="2400" dirty="0" err="1"/>
              <a:t>В.А.Давыдов</a:t>
            </a:r>
            <a:r>
              <a:rPr lang="ru-RU" sz="2400" dirty="0"/>
              <a:t>, </a:t>
            </a:r>
            <a:r>
              <a:rPr lang="ru-RU" sz="2400" dirty="0" err="1"/>
              <a:t>С.Г.Лузянин</a:t>
            </a:r>
            <a:r>
              <a:rPr lang="ru-RU" sz="2400" dirty="0"/>
              <a:t>, </a:t>
            </a:r>
            <a:r>
              <a:rPr lang="ru-RU" sz="2400" dirty="0" err="1"/>
              <a:t>В.Б.Супян</a:t>
            </a:r>
            <a:r>
              <a:rPr lang="ru-RU" sz="2400" dirty="0"/>
              <a:t>, ведущий российский политический и общественный деятель, д.и.н. </a:t>
            </a:r>
            <a:r>
              <a:rPr lang="ru-RU" sz="2400" dirty="0" err="1"/>
              <a:t>В.П.Лукин</a:t>
            </a:r>
            <a:r>
              <a:rPr lang="ru-RU" sz="2400" dirty="0"/>
              <a:t>, председатель президиума общественного </a:t>
            </a:r>
            <a:r>
              <a:rPr lang="en" sz="2400" dirty="0"/>
              <a:t>C</a:t>
            </a:r>
            <a:r>
              <a:rPr lang="ru-RU" sz="2400" dirty="0" err="1"/>
              <a:t>овета</a:t>
            </a:r>
            <a:r>
              <a:rPr lang="ru-RU" sz="2400" dirty="0"/>
              <a:t> по внешней и оборонной политике и научный руководитель Международного Клуба «Валдай» </a:t>
            </a:r>
            <a:r>
              <a:rPr lang="ru-RU" sz="2400" dirty="0" err="1"/>
              <a:t>Ф.А.Лукьянов</a:t>
            </a:r>
            <a:r>
              <a:rPr lang="ru-RU" sz="2400" dirty="0"/>
              <a:t> и многие другие.</a:t>
            </a:r>
          </a:p>
        </p:txBody>
      </p:sp>
    </p:spTree>
    <p:extLst>
      <p:ext uri="{BB962C8B-B14F-4D97-AF65-F5344CB8AC3E}">
        <p14:creationId xmlns:p14="http://schemas.microsoft.com/office/powerpoint/2010/main" val="30201943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DCEEC7E-6BE7-3A43-B427-4C9BD8E40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463" y="482600"/>
            <a:ext cx="10515600" cy="5689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/>
              <a:t>Прием в академическую аспирантуру осуществляется и в весеннюю, и в осеннюю волну. Собеседование с поступившими проводится в конце октября. </a:t>
            </a:r>
          </a:p>
          <a:p>
            <a:pPr marL="0" indent="0" algn="ctr">
              <a:buNone/>
            </a:pPr>
            <a:r>
              <a:rPr lang="ru-RU" sz="3600" dirty="0"/>
              <a:t>Документы подаются дистанционно через личный кабинет абитуриента (</a:t>
            </a:r>
            <a:r>
              <a:rPr lang="en" sz="3600" dirty="0"/>
              <a:t>https://</a:t>
            </a:r>
            <a:r>
              <a:rPr lang="en" sz="3600" dirty="0" err="1"/>
              <a:t>enrol.hse.ru</a:t>
            </a:r>
            <a:r>
              <a:rPr lang="en" sz="3600" dirty="0"/>
              <a:t>/</a:t>
            </a:r>
            <a:r>
              <a:rPr lang="ru-RU" sz="36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2492921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A7D7A6-FDDF-224F-AB67-428B1CC9B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Необходимые контакты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6B4F90-250C-1846-BEB2-A8DA2BF88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Академический директор АШ по международным отношениям и зарубежным региональным исследованиям: Иван Владимирович </a:t>
            </a:r>
            <a:r>
              <a:rPr lang="ru-RU" dirty="0" err="1"/>
              <a:t>Кривушин</a:t>
            </a:r>
            <a:r>
              <a:rPr lang="ru-RU" dirty="0"/>
              <a:t>. </a:t>
            </a:r>
            <a:r>
              <a:rPr lang="en-US" dirty="0"/>
              <a:t>Email: </a:t>
            </a:r>
            <a:r>
              <a:rPr lang="en-US" dirty="0" err="1">
                <a:hlinkClick r:id="rId2"/>
              </a:rPr>
              <a:t>ikrivushin@</a:t>
            </a:r>
            <a:r>
              <a:rPr lang="en-US" dirty="0" err="1"/>
              <a:t>hse.ru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Менеджер АШ по международным отношениям и зарубежным региональным исследованиям Виктория Анатольевна Иванова. </a:t>
            </a:r>
            <a:r>
              <a:rPr lang="en-US" dirty="0"/>
              <a:t>Email: </a:t>
            </a:r>
            <a:r>
              <a:rPr lang="en" dirty="0">
                <a:hlinkClick r:id="rId3"/>
              </a:rPr>
              <a:t>vivanova@hse.ru</a:t>
            </a:r>
            <a:endParaRPr lang="en" dirty="0"/>
          </a:p>
          <a:p>
            <a:pPr marL="0" indent="0">
              <a:buNone/>
            </a:pPr>
            <a:r>
              <a:rPr lang="ru-RU" dirty="0"/>
              <a:t>Страница АШ на сайте НИУ ВШЭ: </a:t>
            </a:r>
            <a:r>
              <a:rPr lang="en" dirty="0">
                <a:hlinkClick r:id="rId4"/>
              </a:rPr>
              <a:t>https://aspirantura.hse.ru/international/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Порядок подачи документов для поступления: </a:t>
            </a:r>
            <a:r>
              <a:rPr lang="en" dirty="0">
                <a:hlinkClick r:id="rId5"/>
              </a:rPr>
              <a:t>https://aspirantura.hse.ru/perechen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Программа вступительных испытаний по международным отношениям и зарубежным региональным исследованиям: </a:t>
            </a:r>
            <a:r>
              <a:rPr lang="en" dirty="0"/>
              <a:t>https://</a:t>
            </a:r>
            <a:r>
              <a:rPr lang="en" dirty="0" err="1"/>
              <a:t>aspirantura.hse.ru</a:t>
            </a:r>
            <a:r>
              <a:rPr lang="en" dirty="0"/>
              <a:t>/mirror/pubs/share/560411652.pdf</a:t>
            </a:r>
            <a:r>
              <a:rPr lang="ru-RU" dirty="0"/>
              <a:t>Программа вступительных испытаний по новейшей истории: </a:t>
            </a:r>
            <a:r>
              <a:rPr lang="en" dirty="0"/>
              <a:t>https://</a:t>
            </a:r>
            <a:r>
              <a:rPr lang="en" dirty="0" err="1"/>
              <a:t>aspirantura.hse.ru</a:t>
            </a:r>
            <a:r>
              <a:rPr lang="en" dirty="0"/>
              <a:t>/mirror/pubs/share/560411652.pdf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186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66C585-315C-7C4C-B1F9-F38DC2FF6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0575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Преимуществами обучения в Аспирантской школе «Международные отношения и зарубежные региональные исследования» в НИУ ВШЭ являются: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449BC6-0B8E-F940-AEF1-9A7BD60F6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400"/>
            <a:ext cx="10515600" cy="5389563"/>
          </a:xfrm>
        </p:spPr>
        <p:txBody>
          <a:bodyPr>
            <a:noAutofit/>
          </a:bodyPr>
          <a:lstStyle/>
          <a:p>
            <a:pPr algn="just"/>
            <a:r>
              <a:rPr lang="ru-RU" sz="1600" dirty="0"/>
              <a:t>«оригинальная образовательная программа широкого профиля, поэтапно ведущая к получению квалификации мирового уровня; оригинальность программы определяется ее сильным междисциплинарным компонентом, ориентацией на соединение исследований международных отношений на глобальном и региональном уровне с изучением тех исторических и региональных контекстов, в которых они возникли, существуют и эволюционируют;</a:t>
            </a:r>
          </a:p>
          <a:p>
            <a:pPr lvl="0" algn="just"/>
            <a:r>
              <a:rPr lang="ru-RU" sz="1600" dirty="0"/>
              <a:t>привлечение в качестве научных руководителей высококвалифицированных международников, специалистов по ключевым странам  и регионам мира, получивших признание международного академического сообщества, в том числе имеющих опыт работы на </a:t>
            </a:r>
            <a:r>
              <a:rPr lang="ru-RU" sz="1600" dirty="0" err="1"/>
              <a:t>PhD</a:t>
            </a:r>
            <a:r>
              <a:rPr lang="ru-RU" sz="1600" dirty="0"/>
              <a:t> программах в зарубежных университетах;</a:t>
            </a:r>
          </a:p>
          <a:p>
            <a:pPr lvl="0" algn="just"/>
            <a:r>
              <a:rPr lang="ru-RU" sz="1600" dirty="0"/>
              <a:t>широкие международные связи факультета мировой экономики и мировой политики НИУ ВШЭ и предоставляемые им возможности для контактов молодых специалистов с зарубежными вузами и академическими учреждениями;</a:t>
            </a:r>
          </a:p>
          <a:p>
            <a:pPr lvl="0" algn="just"/>
            <a:r>
              <a:rPr lang="ru-RU" sz="1600" dirty="0"/>
              <a:t>существующая на факультете мировой экономики и мировой политики творческая исследовательская среда с культурой научной полемики;</a:t>
            </a:r>
          </a:p>
          <a:p>
            <a:pPr lvl="0" algn="just"/>
            <a:r>
              <a:rPr lang="ru-RU" sz="1600" dirty="0"/>
              <a:t>более высокие (по сравнению с </a:t>
            </a:r>
            <a:r>
              <a:rPr lang="ru-RU" sz="1600" dirty="0" err="1"/>
              <a:t>ваковскими</a:t>
            </a:r>
            <a:r>
              <a:rPr lang="ru-RU" sz="1600" dirty="0"/>
              <a:t>) требования к научно-исследовательской подготовке аспирантов и к их публикационной активности в НИУ ВШЭ, которые позволяют получить «на выходе» специалиста с большими конкурентными преимуществами;</a:t>
            </a:r>
          </a:p>
          <a:p>
            <a:pPr lvl="0" algn="just"/>
            <a:r>
              <a:rPr lang="ru-RU" sz="1600" dirty="0"/>
              <a:t>возможностью представления диссертации для защиты в диссертационном совете при НИУ ВШЭ не в виде отдельной целостной работы, а в виде трех и более научных статей </a:t>
            </a:r>
            <a:r>
              <a:rPr lang="ru-RU" sz="1600" dirty="0" err="1"/>
              <a:t>необзорного</a:t>
            </a:r>
            <a:r>
              <a:rPr lang="ru-RU" sz="1600" dirty="0"/>
              <a:t> характера, содержащих оригинальные научные результаты по избранной теме исследований;</a:t>
            </a:r>
          </a:p>
          <a:p>
            <a:pPr lvl="0" algn="just"/>
            <a:r>
              <a:rPr lang="ru-RU" sz="1600" dirty="0"/>
              <a:t>предоставляемые НИУ ВШЭ возможности для овладения навыками академического общения и академического письма на английском языке;</a:t>
            </a:r>
          </a:p>
          <a:p>
            <a:pPr lvl="0" algn="just"/>
            <a:r>
              <a:rPr lang="ru-RU" sz="1600" dirty="0"/>
              <a:t>потенциал трудоустройства в ведущие российские вузы и академические институты;</a:t>
            </a:r>
          </a:p>
          <a:p>
            <a:pPr algn="just"/>
            <a:r>
              <a:rPr lang="ru-RU" sz="1600" dirty="0"/>
              <a:t>перспективы получения ученой степени НИУ ВШЭ, расширяющей возможности академической карьеры за рубежом.</a:t>
            </a:r>
            <a:r>
              <a:rPr lang="ru-RU" sz="1600" dirty="0">
                <a:effectLst/>
              </a:rPr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35811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B7AB19E-99B4-8B44-A0B1-0392AD72D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3400"/>
            <a:ext cx="10515600" cy="56435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3600" dirty="0"/>
              <a:t>АШ</a:t>
            </a:r>
            <a:r>
              <a:rPr lang="en-US" sz="3600" dirty="0"/>
              <a:t> </a:t>
            </a:r>
            <a:r>
              <a:rPr lang="ru-RU" sz="3600" dirty="0"/>
              <a:t>по международным отношениям и зарубежным региональным исследованиям осуществляет подготовку аспирантов по двум специальностям:</a:t>
            </a:r>
          </a:p>
          <a:p>
            <a:pPr marL="0" indent="0" algn="just">
              <a:buNone/>
            </a:pPr>
            <a:r>
              <a:rPr lang="ru-RU" sz="3600" b="1" dirty="0"/>
              <a:t>5.5.4 Международные отношения (программа Международные отношения и зарубежные региональные исследования)</a:t>
            </a:r>
          </a:p>
          <a:p>
            <a:pPr marL="0" indent="0" algn="just">
              <a:buNone/>
            </a:pPr>
            <a:r>
              <a:rPr lang="ru-RU" sz="3600" b="1" dirty="0"/>
              <a:t>5.6.2 Всеобщая история (программа Политическая история зарубежных стран и международных отношений в новейшее время)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2063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2F41B1-EF13-6A41-A0EF-8CC7E36A1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365125"/>
            <a:ext cx="9144000" cy="676275"/>
          </a:xfrm>
        </p:spPr>
        <p:txBody>
          <a:bodyPr>
            <a:normAutofit/>
          </a:bodyPr>
          <a:lstStyle/>
          <a:p>
            <a:r>
              <a:rPr lang="ru-RU" sz="2400" dirty="0"/>
              <a:t>Особенности приема в аспирантуру ВШЭ в 2022 г.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5770C0-D77B-F748-A575-6DCB17E09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100" y="901700"/>
            <a:ext cx="10680700" cy="52752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Две волны: </a:t>
            </a:r>
          </a:p>
          <a:p>
            <a:pPr marL="514350" indent="-514350">
              <a:buAutoNum type="arabicParenR"/>
            </a:pPr>
            <a:r>
              <a:rPr lang="ru-RU" dirty="0"/>
              <a:t>с 01 по 31 марта 2022 г. (до 18:00 по московскому времени)</a:t>
            </a:r>
          </a:p>
          <a:p>
            <a:pPr marL="514350" indent="-514350">
              <a:buAutoNum type="arabicParenR"/>
            </a:pPr>
            <a:r>
              <a:rPr lang="ru-RU" dirty="0"/>
              <a:t>с 01 августа по 15 сентября (до 18:00 по московскому времени)</a:t>
            </a:r>
          </a:p>
          <a:p>
            <a:pPr marL="0" indent="0" algn="just">
              <a:buNone/>
            </a:pPr>
            <a:r>
              <a:rPr lang="ru-RU" dirty="0"/>
              <a:t>Обратите особое внимание! Основным является первый поток (весенний), в его рамках поступает от 75 до 100% будущих аспирантов. </a:t>
            </a:r>
          </a:p>
          <a:p>
            <a:pPr marL="0" indent="0" algn="just">
              <a:buNone/>
            </a:pPr>
            <a:r>
              <a:rPr lang="ru-RU" dirty="0"/>
              <a:t>Абитуриенты могут участвовать в конкурсе без предоставления диплома специалиста или магистра. Он требуется только к моменту зачисления (первая волна – до 31 июля).</a:t>
            </a:r>
          </a:p>
          <a:p>
            <a:pPr marL="0" indent="0" algn="just">
              <a:buNone/>
            </a:pPr>
            <a:r>
              <a:rPr lang="ru-RU" dirty="0"/>
              <a:t>Абитуриент не может участвовать в конкурсе дважды – и в первую, и во вторую волну. Однако он может участвовать в конкурсе в разные Аспирантские школы и на разные специальности (программы) одновременно в рамках одной волны.</a:t>
            </a:r>
          </a:p>
        </p:txBody>
      </p:sp>
    </p:spTree>
    <p:extLst>
      <p:ext uri="{BB962C8B-B14F-4D97-AF65-F5344CB8AC3E}">
        <p14:creationId xmlns:p14="http://schemas.microsoft.com/office/powerpoint/2010/main" val="441176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453D8-3FA9-5345-80B9-4AB065F80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8650"/>
            <a:ext cx="10515600" cy="55483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dirty="0"/>
          </a:p>
          <a:p>
            <a:pPr marL="0" indent="0" algn="ctr">
              <a:buNone/>
            </a:pPr>
            <a:endParaRPr lang="ru-RU" sz="4400" dirty="0"/>
          </a:p>
          <a:p>
            <a:pPr marL="0" indent="0" algn="ctr">
              <a:buNone/>
            </a:pPr>
            <a:r>
              <a:rPr lang="ru-RU" sz="4400" dirty="0"/>
              <a:t>Иногородним аспирантам предоставляется общежитие на время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3565036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343E837-3083-FB47-8B63-D470FB6AE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0400"/>
            <a:ext cx="10515600" cy="5516563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/>
              <a:t>Вступительное испытание состоит из двух </a:t>
            </a:r>
            <a:r>
              <a:rPr lang="ru-RU" sz="3600" dirty="0" err="1"/>
              <a:t>частеи</a:t>
            </a:r>
            <a:r>
              <a:rPr lang="ru-RU" sz="3600" dirty="0"/>
              <a:t>̆: оценки индивидуальных достижений (конкурс портфолио) и собеседования. </a:t>
            </a:r>
          </a:p>
          <a:p>
            <a:pPr marL="0" indent="0">
              <a:buNone/>
            </a:pPr>
            <a:r>
              <a:rPr lang="ru-RU" sz="3600" dirty="0"/>
              <a:t>Собеседование в свою очередь также состоит из двух частей: </a:t>
            </a:r>
          </a:p>
          <a:p>
            <a:r>
              <a:rPr lang="ru-RU" sz="3600" dirty="0"/>
              <a:t>Собеседование по теме исследования; </a:t>
            </a:r>
          </a:p>
          <a:p>
            <a:r>
              <a:rPr lang="ru-RU" sz="3600" dirty="0"/>
              <a:t>Собеседование по основным параметрам и специфике исследований международных отношений или новейшей истории.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7896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2DBC3B-287F-2148-BCCB-E5127E8C3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6900" y="365125"/>
            <a:ext cx="6946900" cy="587375"/>
          </a:xfrm>
        </p:spPr>
        <p:txBody>
          <a:bodyPr>
            <a:normAutofit/>
          </a:bodyPr>
          <a:lstStyle/>
          <a:p>
            <a:r>
              <a:rPr lang="ru-RU" sz="2400" b="1" dirty="0"/>
              <a:t>Структура портфолио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E7096D-73B0-CF41-93D1-06BCBAE88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2500"/>
            <a:ext cx="10515600" cy="52244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900" dirty="0"/>
              <a:t>Резюме (</a:t>
            </a:r>
            <a:r>
              <a:rPr lang="en" sz="1900" dirty="0"/>
              <a:t>CV), </a:t>
            </a:r>
            <a:r>
              <a:rPr lang="ru-RU" sz="1900" dirty="0"/>
              <a:t>включающее список публикаций, сведения об участии в конференциях, летних школах, исследовательских проектах, научных грантах, опыте </a:t>
            </a:r>
            <a:r>
              <a:rPr lang="ru-RU" sz="1900" dirty="0" err="1"/>
              <a:t>преподавательскои</a:t>
            </a:r>
            <a:r>
              <a:rPr lang="ru-RU" sz="1900" dirty="0"/>
              <a:t>̆ и научно-</a:t>
            </a:r>
            <a:r>
              <a:rPr lang="ru-RU" sz="1900" dirty="0" err="1"/>
              <a:t>исследовательскои</a:t>
            </a:r>
            <a:r>
              <a:rPr lang="ru-RU" sz="1900" dirty="0"/>
              <a:t>̆ работы, знании иностранных языков и т.д. Резюме может быть составлено на русском или </a:t>
            </a:r>
            <a:r>
              <a:rPr lang="ru-RU" sz="1900" dirty="0" err="1"/>
              <a:t>английском</a:t>
            </a:r>
            <a:r>
              <a:rPr lang="ru-RU" sz="1900" dirty="0"/>
              <a:t> языке (по желанию абитуриента). </a:t>
            </a:r>
          </a:p>
          <a:p>
            <a:pPr algn="just"/>
            <a:r>
              <a:rPr lang="ru-RU" sz="1900" dirty="0"/>
              <a:t>Копию документа о высшем образовании с перечнем </a:t>
            </a:r>
            <a:r>
              <a:rPr lang="ru-RU" sz="1900" dirty="0" err="1"/>
              <a:t>пройденных</a:t>
            </a:r>
            <a:r>
              <a:rPr lang="ru-RU" sz="1900" dirty="0"/>
              <a:t> дисциплин и оценок по этим дисциплинам. Если абитуриент еще не получил диплом специалиста или магистра, необходимо приложить официальную копию полного списка уже </a:t>
            </a:r>
            <a:r>
              <a:rPr lang="ru-RU" sz="1900" dirty="0" err="1"/>
              <a:t>пройденных</a:t>
            </a:r>
            <a:r>
              <a:rPr lang="ru-RU" sz="1900" dirty="0"/>
              <a:t> дисциплин с оценками. </a:t>
            </a:r>
          </a:p>
          <a:p>
            <a:pPr algn="just"/>
            <a:r>
              <a:rPr lang="ru-RU" sz="1900" dirty="0"/>
              <a:t>Текст </a:t>
            </a:r>
            <a:r>
              <a:rPr lang="ru-RU" sz="1900" dirty="0" err="1"/>
              <a:t>магистерскои</a:t>
            </a:r>
            <a:r>
              <a:rPr lang="ru-RU" sz="1900" dirty="0"/>
              <a:t>̆ диссертации или ВКР специалиста (представляются в формате </a:t>
            </a:r>
            <a:r>
              <a:rPr lang="en" sz="1900" dirty="0"/>
              <a:t>Word); </a:t>
            </a:r>
            <a:r>
              <a:rPr lang="ru-RU" sz="1900" dirty="0"/>
              <a:t>в случае их отсутствия – ВКР бакалавра.</a:t>
            </a:r>
            <a:endParaRPr lang="en" sz="1900" dirty="0"/>
          </a:p>
          <a:p>
            <a:pPr algn="just"/>
            <a:r>
              <a:rPr lang="ru-RU" sz="1900" dirty="0" err="1"/>
              <a:t>Исследовательскии</a:t>
            </a:r>
            <a:r>
              <a:rPr lang="ru-RU" sz="1900" dirty="0"/>
              <a:t>̆ проект (</a:t>
            </a:r>
            <a:r>
              <a:rPr lang="en" sz="1900" dirty="0"/>
              <a:t>Research proposal) </a:t>
            </a:r>
            <a:r>
              <a:rPr lang="ru-RU" sz="1900" dirty="0"/>
              <a:t>на русском или </a:t>
            </a:r>
            <a:r>
              <a:rPr lang="ru-RU" sz="1900" dirty="0" err="1"/>
              <a:t>английском</a:t>
            </a:r>
            <a:r>
              <a:rPr lang="ru-RU" sz="1900" dirty="0"/>
              <a:t> языке объемом 2-3 тыс. слов с изложением общего замысла предполагаемого диссертационного исследования. </a:t>
            </a:r>
          </a:p>
          <a:p>
            <a:pPr algn="just"/>
            <a:r>
              <a:rPr lang="ru-RU" sz="2000" dirty="0"/>
              <a:t>Рекомендательное письмо от потенциального научного руководителя планируемого диссертационного исследования, в котором дана оценка научно-исследовательского потенциала абитуриента, зафиксировано его согласие выступить научным руководителем диссертационного исследования в случае поступления абитуриента в аспирантуру и обязательство о включении его в какой-то научно-исследовательский проект. </a:t>
            </a:r>
          </a:p>
          <a:p>
            <a:pPr algn="just"/>
            <a:r>
              <a:rPr lang="ru-RU" sz="2000" dirty="0"/>
              <a:t>Тексты научных публикаций абитуриента, при наличии (в виде файлов в формате </a:t>
            </a:r>
            <a:r>
              <a:rPr lang="en" sz="2000" dirty="0"/>
              <a:t>Word </a:t>
            </a:r>
            <a:r>
              <a:rPr lang="ru-RU" sz="2000" dirty="0"/>
              <a:t>или </a:t>
            </a:r>
            <a:r>
              <a:rPr lang="en" sz="2000" dirty="0"/>
              <a:t>PDF), </a:t>
            </a:r>
            <a:r>
              <a:rPr lang="ru-RU" sz="2000" dirty="0"/>
              <a:t>включающие страницы издания, позволяющие идентифицировать публикацию (титульный лист, оборот титульного листа, Содержание, лист с выпускными данными), или же с указанием на открытый источник в Интернет, или со справкой из редакции о принятии к публикации. </a:t>
            </a:r>
            <a:endParaRPr lang="ru-RU" sz="19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6297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6015A7D-92F2-B64E-9F17-8508D0CE7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900"/>
            <a:ext cx="10515600" cy="5961063"/>
          </a:xfrm>
        </p:spPr>
        <p:txBody>
          <a:bodyPr>
            <a:normAutofit fontScale="77500" lnSpcReduction="20000"/>
          </a:bodyPr>
          <a:lstStyle/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900" b="1" dirty="0" err="1">
                <a:latin typeface="TimesNewRomanPS"/>
              </a:rPr>
              <a:t>Исследовательскии</a:t>
            </a:r>
            <a:r>
              <a:rPr lang="ru-RU" altLang="ru-RU" sz="3900" b="1" dirty="0">
                <a:latin typeface="TimesNewRomanPS"/>
              </a:rPr>
              <a:t>̆ проект </a:t>
            </a: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900" b="1" dirty="0">
                <a:latin typeface="TimesNewRomanPS"/>
              </a:rPr>
              <a:t>должен содержать следующие разделы: </a:t>
            </a:r>
          </a:p>
          <a:p>
            <a:r>
              <a:rPr lang="ru-RU" sz="3100" dirty="0"/>
              <a:t>1) Постановка проблемы и обоснование ее актуальности и научности (</a:t>
            </a:r>
            <a:r>
              <a:rPr lang="en" sz="3100" dirty="0"/>
              <a:t>Statement of the proposed research problem) </a:t>
            </a:r>
          </a:p>
          <a:p>
            <a:r>
              <a:rPr lang="en" sz="3100" dirty="0"/>
              <a:t>2) </a:t>
            </a:r>
            <a:r>
              <a:rPr lang="ru-RU" sz="3100" dirty="0"/>
              <a:t>Постановка цели и исследовательских задач и их обоснованность (</a:t>
            </a:r>
            <a:r>
              <a:rPr lang="en" sz="3100" dirty="0"/>
              <a:t>the aim or purpose of the research and the research questions that the applicant wants to answer by undertaking proposed research) </a:t>
            </a:r>
          </a:p>
          <a:p>
            <a:r>
              <a:rPr lang="en" sz="3100" dirty="0"/>
              <a:t>3) </a:t>
            </a:r>
            <a:r>
              <a:rPr lang="ru-RU" sz="3100" dirty="0"/>
              <a:t>Обзор </a:t>
            </a:r>
            <a:r>
              <a:rPr lang="ru-RU" sz="3100" dirty="0" err="1"/>
              <a:t>эмпирическои</a:t>
            </a:r>
            <a:r>
              <a:rPr lang="ru-RU" sz="3100" dirty="0"/>
              <a:t>̆ базы исследования с указанием, для решения каких исследовательских задач будут использованы те или иные виды эмпирических данных (</a:t>
            </a:r>
            <a:r>
              <a:rPr lang="en" sz="3100" dirty="0"/>
              <a:t>Empirical data) </a:t>
            </a:r>
          </a:p>
          <a:p>
            <a:r>
              <a:rPr lang="en" sz="3100" dirty="0"/>
              <a:t>4) </a:t>
            </a:r>
            <a:r>
              <a:rPr lang="ru-RU" sz="3100" dirty="0"/>
              <a:t>Методы исследования (</a:t>
            </a:r>
            <a:r>
              <a:rPr lang="en" sz="3100" dirty="0"/>
              <a:t>Research methodology)</a:t>
            </a:r>
            <a:endParaRPr lang="ru-RU" sz="3100" dirty="0"/>
          </a:p>
          <a:p>
            <a:r>
              <a:rPr lang="en" sz="3100" dirty="0"/>
              <a:t>5) </a:t>
            </a:r>
            <a:r>
              <a:rPr lang="ru-RU" sz="3100" dirty="0"/>
              <a:t>Обзор наиболее важных научных достижений в </a:t>
            </a:r>
            <a:r>
              <a:rPr lang="ru-RU" sz="3100" dirty="0" err="1"/>
              <a:t>избраннои</a:t>
            </a:r>
            <a:r>
              <a:rPr lang="ru-RU" sz="3100" dirty="0"/>
              <a:t>̆ области исследований (с библиографическими ссылками), а также пробелов, промахов и ошибок в современных исследованиях (</a:t>
            </a:r>
            <a:r>
              <a:rPr lang="en" sz="3100" dirty="0"/>
              <a:t>Review of the most important research achievements in the selected field (with bibliographical references) as well as gaps, lapses and blunders in the current research) (</a:t>
            </a:r>
            <a:r>
              <a:rPr lang="ru-RU" sz="3100" dirty="0"/>
              <a:t>не менее 500 слов) </a:t>
            </a:r>
          </a:p>
          <a:p>
            <a:r>
              <a:rPr lang="ru-RU" sz="3100" dirty="0"/>
              <a:t>6) Список первоисточников и </a:t>
            </a:r>
            <a:r>
              <a:rPr lang="ru-RU" sz="3100" dirty="0" err="1"/>
              <a:t>исследовательскои</a:t>
            </a:r>
            <a:r>
              <a:rPr lang="ru-RU" sz="3100" dirty="0"/>
              <a:t>̆ литературы по теме исследования, </a:t>
            </a:r>
            <a:r>
              <a:rPr lang="ru-RU" sz="3100" dirty="0" err="1"/>
              <a:t>оформленныи</a:t>
            </a:r>
            <a:r>
              <a:rPr lang="ru-RU" sz="3100" dirty="0"/>
              <a:t>̆ в соответствии с ГОСТ 7.1- 20</a:t>
            </a:r>
          </a:p>
          <a:p>
            <a:endParaRPr lang="ru-RU" sz="4000" dirty="0"/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ru-RU" altLang="ru-RU" sz="3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36" name="Picture 12" descr="page2image40483648">
            <a:extLst>
              <a:ext uri="{FF2B5EF4-FFF2-40B4-BE49-F238E27FC236}">
                <a16:creationId xmlns:a16="http://schemas.microsoft.com/office/drawing/2014/main" id="{0322A8BF-789D-466F-B48F-C3E7646C1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07100" cy="17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page2image40483648">
            <a:extLst>
              <a:ext uri="{FF2B5EF4-FFF2-40B4-BE49-F238E27FC236}">
                <a16:creationId xmlns:a16="http://schemas.microsoft.com/office/drawing/2014/main" id="{615F57C6-565C-4107-B503-72D836F040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07100" cy="17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0254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2258</Words>
  <Application>Microsoft Office PowerPoint</Application>
  <PresentationFormat>Широкоэкранный</PresentationFormat>
  <Paragraphs>100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TimesNewRomanPS</vt:lpstr>
      <vt:lpstr>Тема Office</vt:lpstr>
      <vt:lpstr>Прием в аспирантуру НИУ ВШЭ в 2022 году и особенности поступления в АШ по международным отношениям и зарубежным региональным исследованиям</vt:lpstr>
      <vt:lpstr>АШ по международным отношениям и зарубежным региональным исследованиям была создана в 2019 г. при факультете мировой экономики и мировой политики Национального исследовательского университета – Высшая школа экономики, который является передовым и признанным в России и в мире образовательным, научно-исследовательским и аналитическим центром в сфере международных отношений и зарубежного регионоведения, возглавляемым доктором исторических наук, профессором, почётным председателем Совета по внешней и оборонной политике. Работы многих ученых и научных сотрудников факультета играют важную роль в интеллектуальном обеспечении внешней и внешнеэкономической политики России. Факультет становится ведущей силой в востоковедении и зарубежных региональных исследованиях. На факультете работают многие выдающиеся ученые-международники и регионоведы, в том числе руководители институтов РАН, академики В.А.Крюков и В.В.Наумкин, члены-корреспонденты В.А.Давыдов, С.Г.Лузянин, В.Б.Супян, ведущий российский политический и общественный деятель, д.и.н. В.П.Лукин, председатель президиума общественного Cовета по внешней и оборонной политике и научный руководитель Международного Клуба «Валдай» Ф.А.Лукьянов и многие другие.</vt:lpstr>
      <vt:lpstr>Преимуществами обучения в Аспирантской школе «Международные отношения и зарубежные региональные исследования» в НИУ ВШЭ являются: </vt:lpstr>
      <vt:lpstr>Презентация PowerPoint</vt:lpstr>
      <vt:lpstr>Особенности приема в аспирантуру ВШЭ в 2022 г.</vt:lpstr>
      <vt:lpstr>Презентация PowerPoint</vt:lpstr>
      <vt:lpstr>Презентация PowerPoint</vt:lpstr>
      <vt:lpstr>Структура портфолио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оценки</vt:lpstr>
      <vt:lpstr>Презентация PowerPoint</vt:lpstr>
      <vt:lpstr>Презентация PowerPoint</vt:lpstr>
      <vt:lpstr>Презентация PowerPoint</vt:lpstr>
      <vt:lpstr>Академическая аспирантура</vt:lpstr>
      <vt:lpstr>Презентация PowerPoint</vt:lpstr>
      <vt:lpstr>Презентация PowerPoint</vt:lpstr>
      <vt:lpstr>Необходимые контакты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 в аспирантуру НИУ ВШЭ в 2020 году и особенности поступления в АШ по международным отношениям и зарубежным региональным исследованиям</dc:title>
  <dc:creator>Ivan Krivushin</dc:creator>
  <cp:lastModifiedBy>Иванова Виктория Анатольевна</cp:lastModifiedBy>
  <cp:revision>25</cp:revision>
  <dcterms:created xsi:type="dcterms:W3CDTF">2020-02-20T08:44:20Z</dcterms:created>
  <dcterms:modified xsi:type="dcterms:W3CDTF">2022-02-14T09:56:58Z</dcterms:modified>
</cp:coreProperties>
</file>