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3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28123480333941E-2"/>
          <c:y val="9.4180496911448378E-2"/>
          <c:w val="0.87614375303933212"/>
          <c:h val="0.811639416834146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18389"/>
              </a:solidFill>
            </c:spPr>
            <c:extLst>
              <c:ext xmlns:c16="http://schemas.microsoft.com/office/drawing/2014/chart" uri="{C3380CC4-5D6E-409C-BE32-E72D297353CC}">
                <c16:uniqueId val="{00000001-52D1-4AC6-81A6-13CA7D615FE2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2D1-4AC6-81A6-13CA7D615FE2}"/>
              </c:ext>
            </c:extLst>
          </c:dPt>
          <c:val>
            <c:numRef>
              <c:f>Лист1!$C$9:$C$10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D1-4AC6-81A6-13CA7D615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85"/>
      </c:doughnut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EA12-4CE8-4442-9434-FA9A644D8B60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BDB9-7318-4AB0-9062-8894AB3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401083" y="213711"/>
            <a:ext cx="2514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 smtClean="0">
                <a:latin typeface="Arial" charset="0"/>
              </a:rPr>
              <a:t>ГИА - 20</a:t>
            </a:r>
            <a:r>
              <a:rPr lang="en-US" altLang="ru-RU" sz="3600" dirty="0" smtClean="0">
                <a:latin typeface="Arial" charset="0"/>
              </a:rPr>
              <a:t>2</a:t>
            </a:r>
            <a:r>
              <a:rPr lang="ru-RU" altLang="ru-RU" sz="3600" dirty="0" smtClean="0">
                <a:latin typeface="Arial" charset="0"/>
              </a:rPr>
              <a:t>3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2" name="AutoShape 14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401083" y="905796"/>
            <a:ext cx="2614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+mn-lt"/>
              </a:rPr>
              <a:t>2 МЕРОПРИЯТИЯ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74531" y="839469"/>
            <a:ext cx="229222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smtClean="0">
              <a:latin typeface="Arial" charset="0"/>
            </a:endParaRP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489656" y="1534982"/>
            <a:ext cx="4625728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ФОРМАТ: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 smtClean="0">
                <a:latin typeface="+mn-lt"/>
              </a:rPr>
              <a:t>ЗАЩИТА ПЕРЕД КОМИССИЕЙ ПРОЕКТА ОБРАЗОВАТЕЛЬНОГО КУРСА ПО ТЕМАТИКЕ ДИССЕРТАЦИИ</a:t>
            </a:r>
            <a:endParaRPr lang="ru-RU" altLang="ru-RU" sz="14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6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НЕОБХОДИМЫЕ МАТЕРИАЛЫ: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 smtClean="0">
                <a:latin typeface="+mn-lt"/>
              </a:rPr>
              <a:t>ОБОСНОВАНИЕ ПРОЕКТА + ПРЕЗЕНТАЦИЯ</a:t>
            </a:r>
          </a:p>
          <a:p>
            <a:pPr>
              <a:spcBef>
                <a:spcPct val="0"/>
              </a:spcBef>
              <a:buNone/>
              <a:defRPr/>
            </a:pPr>
            <a:endParaRPr lang="ru-RU" altLang="ru-RU" sz="1400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ДАТА ПРОВЕДЕНИЯ</a:t>
            </a:r>
            <a:r>
              <a:rPr lang="ru-RU" altLang="ru-RU" sz="1400" dirty="0" smtClean="0">
                <a:latin typeface="+mn-lt"/>
              </a:rPr>
              <a:t>: 4 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3 ГОДА В 10.00</a:t>
            </a:r>
          </a:p>
        </p:txBody>
      </p:sp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3616827" y="962092"/>
            <a:ext cx="3818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 smtClean="0">
                <a:latin typeface="Arial" charset="0"/>
              </a:rPr>
              <a:t>ГОСУДАРСТВЕННЫЙ ЭКЗАМЕН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574906" y="1656440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3667211" y="3531264"/>
            <a:ext cx="3759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 smtClean="0">
                <a:latin typeface="Arial" charset="0"/>
              </a:rPr>
              <a:t>ЗАЩИТА НАУЧНОГО ДОКЛАДА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607496" y="4185281"/>
            <a:ext cx="453650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ФОРМАТ: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latin typeface="+mn-lt"/>
              </a:rPr>
              <a:t>ЗАЩИТА ПЕРЕД КОМИССИЕЙ НАУЧНОГО ДОКЛАДА ПО РЕЗУЛЬТАТАМ  ДИССЕРТАЦИИ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Calibri"/>
              </a:rPr>
              <a:t>НЕОБХОДИМЫЕ МАТЕРИАЛЫ: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dirty="0" smtClean="0">
                <a:solidFill>
                  <a:prstClr val="black"/>
                </a:solidFill>
                <a:latin typeface="Calibri"/>
              </a:rPr>
              <a:t>НАУЧНЫЙ ДОКЛАД + ПРЕЗЕНТАЦИЯ</a:t>
            </a:r>
            <a:endParaRPr lang="ru-RU" altLang="ru-RU" sz="14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ДАТА ПРОВЕДЕНИЯ: </a:t>
            </a:r>
            <a:r>
              <a:rPr lang="ru-RU" altLang="ru-RU" sz="1400" dirty="0" smtClean="0">
                <a:latin typeface="+mn-lt"/>
              </a:rPr>
              <a:t>18 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3 ГОДА В 10.00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 smtClean="0">
              <a:latin typeface="+mn-lt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401083" y="4014200"/>
            <a:ext cx="3196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П</a:t>
            </a:r>
            <a:r>
              <a:rPr lang="ru-RU" altLang="en-US" sz="1400" dirty="0" smtClean="0">
                <a:latin typeface="+mn-lt"/>
              </a:rPr>
              <a:t>рохождение ГИА включает сдачу государственного экзамена и защиту научного доклада</a:t>
            </a:r>
            <a:endParaRPr lang="en-US" altLang="en-US" sz="1400" dirty="0">
              <a:latin typeface="+mn-l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288138" y="3356992"/>
            <a:ext cx="510028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33627" y="1730122"/>
            <a:ext cx="2921319" cy="4751540"/>
            <a:chOff x="401083" y="2120503"/>
            <a:chExt cx="2921319" cy="475154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654319" y="3356992"/>
              <a:ext cx="16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63400676"/>
                </p:ext>
              </p:extLst>
            </p:nvPr>
          </p:nvGraphicFramePr>
          <p:xfrm>
            <a:off x="434275" y="2120503"/>
            <a:ext cx="2255841" cy="24351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Прямая соединительная линия 6"/>
            <p:cNvCxnSpPr/>
            <p:nvPr/>
          </p:nvCxnSpPr>
          <p:spPr>
            <a:xfrm>
              <a:off x="401083" y="3099301"/>
              <a:ext cx="0" cy="3772742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"/>
            <p:cNvSpPr>
              <a:spLocks noChangeArrowheads="1"/>
            </p:cNvSpPr>
            <p:nvPr/>
          </p:nvSpPr>
          <p:spPr bwMode="auto">
            <a:xfrm>
              <a:off x="468539" y="5313168"/>
              <a:ext cx="285386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en-US" sz="1400" dirty="0" smtClean="0">
                  <a:latin typeface="+mn-lt"/>
                </a:rPr>
                <a:t>Допуском к защите научного доклада является успешная сдача государственного экзамена</a:t>
              </a:r>
              <a:endParaRPr lang="en-US" altLang="en-US" sz="1400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036232" y="3446859"/>
              <a:ext cx="103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ДОКЛАД</a:t>
              </a:r>
              <a:endParaRPr lang="ru-RU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994166" y="2847260"/>
              <a:ext cx="1130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ЭКЗАМЕН</a:t>
              </a:r>
            </a:p>
          </p:txBody>
        </p:sp>
      </p:grp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352908" y="5954996"/>
            <a:ext cx="4512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 smtClean="0">
                <a:latin typeface="+mn-lt"/>
              </a:rPr>
              <a:t>Гос. экзамен – оценивается по </a:t>
            </a:r>
            <a:r>
              <a:rPr lang="en-US" altLang="en-US" sz="1400" dirty="0" smtClean="0">
                <a:latin typeface="+mn-lt"/>
              </a:rPr>
              <a:t>10</a:t>
            </a:r>
            <a:r>
              <a:rPr lang="ru-RU" altLang="en-US" sz="1400" dirty="0" smtClean="0">
                <a:latin typeface="+mn-lt"/>
              </a:rPr>
              <a:t>-балльной шкале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 smtClean="0">
                <a:latin typeface="+mn-lt"/>
              </a:rPr>
              <a:t>Научный доклад  </a:t>
            </a:r>
            <a:r>
              <a:rPr lang="ru-RU" altLang="en-US" sz="1400" dirty="0">
                <a:latin typeface="+mn-lt"/>
              </a:rPr>
              <a:t>– оценивается по </a:t>
            </a:r>
            <a:r>
              <a:rPr lang="en-US" altLang="en-US" sz="1400" dirty="0" smtClean="0">
                <a:latin typeface="+mn-lt"/>
              </a:rPr>
              <a:t>20</a:t>
            </a:r>
            <a:r>
              <a:rPr lang="ru-RU" altLang="en-US" sz="1400" dirty="0" smtClean="0">
                <a:latin typeface="+mn-lt"/>
              </a:rPr>
              <a:t>-балльной шкале</a:t>
            </a:r>
            <a:endParaRPr lang="ru-RU" altLang="en-US" sz="1400" dirty="0">
              <a:latin typeface="+mn-lt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62188" y="4885818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62188" y="5735816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059" y="4113648"/>
            <a:ext cx="838356" cy="7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230" y="1809965"/>
            <a:ext cx="439461" cy="38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337322" y="172750"/>
            <a:ext cx="77713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 smtClean="0">
                <a:latin typeface="+mn-lt"/>
              </a:rPr>
              <a:t>ДОРОЖНАЯ КАРТА ВЫХОДА НА ГИА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10566" y="782826"/>
            <a:ext cx="6166321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smtClean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07975" y="3192334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Овал 31"/>
          <p:cNvSpPr/>
          <p:nvPr/>
        </p:nvSpPr>
        <p:spPr bwMode="auto">
          <a:xfrm>
            <a:off x="307975" y="1442625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368348" y="2420888"/>
            <a:ext cx="761643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 smtClean="0">
                <a:latin typeface="+mn-lt"/>
              </a:rPr>
              <a:t>ПРЕДСТАВЛЕНИЕ МАТЕРИАЛОВ ПО ГИА В АСПИРАНТСКУЮ ШКОЛУ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500" b="1" dirty="0" smtClean="0">
              <a:solidFill>
                <a:srgbClr val="018389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4943" y="2348880"/>
            <a:ext cx="83595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87669" y="1290389"/>
            <a:ext cx="4324795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АТТЕСТАЦИЯ </a:t>
            </a:r>
            <a:r>
              <a:rPr lang="ru-RU" b="1" dirty="0"/>
              <a:t>В АСПИРАНТСКОЙ ШКОЛЕ </a:t>
            </a:r>
          </a:p>
          <a:p>
            <a:endParaRPr lang="ru-RU" sz="300" b="1" dirty="0" smtClean="0">
              <a:solidFill>
                <a:srgbClr val="018389"/>
              </a:solidFill>
            </a:endParaRPr>
          </a:p>
          <a:p>
            <a:r>
              <a:rPr lang="ru-RU" sz="1600" b="1" dirty="0" smtClean="0">
                <a:solidFill>
                  <a:srgbClr val="018389"/>
                </a:solidFill>
              </a:rPr>
              <a:t>НЕОБХОДИМО: </a:t>
            </a:r>
            <a:r>
              <a:rPr lang="ru-RU" sz="1100" dirty="0"/>
              <a:t>СДАТЬ АТТЕСТАЦИОННЫЙ ЛИСТ ЗА 2 ПОЛ. 3 ГОДА С ОТЧЕТОМ ПО ВСЕМ ВИДАМ </a:t>
            </a:r>
            <a:r>
              <a:rPr lang="ru-RU" sz="1100" dirty="0" smtClean="0"/>
              <a:t>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105" y="1505833"/>
            <a:ext cx="6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en-US" sz="3200" b="1" dirty="0">
                <a:latin typeface="Arial Narrow" panose="020B0606020202030204" pitchFamily="34" charset="0"/>
              </a:rPr>
              <a:t>1.</a:t>
            </a:r>
            <a:r>
              <a:rPr lang="ru-RU" altLang="en-US" sz="3200" b="1" dirty="0"/>
              <a:t> </a:t>
            </a:r>
            <a:endParaRPr lang="en-US" altLang="en-US" b="1" dirty="0">
              <a:latin typeface="Agency FB" panose="020B0503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37322" y="5663146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93" y="3270824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2.</a:t>
            </a:r>
            <a:r>
              <a:rPr lang="ru-RU" altLang="en-US" sz="3200" b="1" dirty="0" smtClean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5105" y="5717833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3.</a:t>
            </a:r>
            <a:r>
              <a:rPr lang="ru-RU" altLang="en-US" sz="3200" b="1" dirty="0" smtClean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32733" y="5548341"/>
            <a:ext cx="216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ПОДГОТОВКА К ГИА</a:t>
            </a:r>
            <a:endParaRPr lang="ru-RU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1387669" y="5887109"/>
            <a:ext cx="7509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НЕОБХОДИМО: </a:t>
            </a:r>
          </a:p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1. </a:t>
            </a:r>
            <a:r>
              <a:rPr lang="ru-RU" sz="1100" dirty="0"/>
              <a:t>КОНСУЛЬТАЦИЯ С АКАДЕМИЧЕСКИМ ДИРЕКТОРОМ АСПИРАНТСКОЙ ШКОЛЫ 26 СЕНТЯБРЯ В 16.00</a:t>
            </a:r>
          </a:p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2</a:t>
            </a:r>
            <a:r>
              <a:rPr lang="ru-RU" sz="1600" b="1" dirty="0" smtClean="0">
                <a:solidFill>
                  <a:srgbClr val="018389"/>
                </a:solidFill>
              </a:rPr>
              <a:t>. </a:t>
            </a:r>
            <a:r>
              <a:rPr lang="ru-RU" sz="1100" dirty="0" smtClean="0">
                <a:solidFill>
                  <a:prstClr val="black"/>
                </a:solidFill>
              </a:rPr>
              <a:t>ПОДГОТОВИТЬ  РАЗДАТОЧНЫЕ МАТЕРИАЛЫ</a:t>
            </a:r>
            <a:endParaRPr lang="ru-RU" sz="1100" dirty="0">
              <a:solidFill>
                <a:prstClr val="black"/>
              </a:solidFill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6416369" y="1532696"/>
            <a:ext cx="2698624" cy="637800"/>
            <a:chOff x="6711824" y="1409798"/>
            <a:chExt cx="2698624" cy="6378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1824" y="1709044"/>
              <a:ext cx="269862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/>
                <a:t>СРОК СДАЧИ: </a:t>
              </a:r>
              <a:r>
                <a:rPr lang="ru-RU" sz="1600" dirty="0" smtClean="0"/>
                <a:t>до 11 сентября</a:t>
              </a:r>
              <a:endParaRPr lang="ru-RU" sz="1600" dirty="0"/>
            </a:p>
          </p:txBody>
        </p:sp>
        <p:pic>
          <p:nvPicPr>
            <p:cNvPr id="62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6334" y="1409798"/>
              <a:ext cx="335731" cy="26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408408" y="4576612"/>
            <a:ext cx="7838850" cy="773288"/>
            <a:chOff x="1306611" y="3013205"/>
            <a:chExt cx="7838850" cy="773288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306611" y="3013205"/>
              <a:ext cx="531033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2.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НАПРАВИТЬ </a:t>
              </a:r>
              <a:r>
                <a:rPr lang="ru-RU" altLang="en-US" sz="1100" dirty="0">
                  <a:solidFill>
                    <a:prstClr val="black"/>
                  </a:solidFill>
                </a:rPr>
                <a:t>ПО ЭЛЕКТРОННОЙ ПОЧТЕ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ОБРАЗОВАТЕЛЬНОГО ПРОЕКТА ДЛЯ ЭКЗАМЕНА (ОБОСНОВАНИЕ) </a:t>
              </a:r>
              <a:endParaRPr lang="ru-RU" altLang="en-US" sz="1100" dirty="0" smtClean="0">
                <a:solidFill>
                  <a:prstClr val="black"/>
                </a:solidFill>
              </a:endParaRP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 smtClean="0">
                  <a:solidFill>
                    <a:prstClr val="black"/>
                  </a:solidFill>
                </a:rPr>
                <a:t>ФОРМАТ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en-US" altLang="en-US" sz="1300" dirty="0" smtClean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 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Фамилия_госэкзамен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6400351" y="3098563"/>
              <a:ext cx="2745110" cy="687930"/>
              <a:chOff x="6325886" y="1630461"/>
              <a:chExt cx="2745110" cy="687930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6325886" y="1979837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</a:t>
                </a:r>
                <a:r>
                  <a:rPr lang="ru-RU" sz="1600" dirty="0" smtClean="0"/>
                  <a:t>до 27 сентября </a:t>
                </a:r>
                <a:endParaRPr lang="ru-RU" sz="1600" dirty="0"/>
              </a:p>
            </p:txBody>
          </p:sp>
          <p:pic>
            <p:nvPicPr>
              <p:cNvPr id="7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7809" y="1630461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" name="Группа 1"/>
          <p:cNvGrpSpPr/>
          <p:nvPr/>
        </p:nvGrpSpPr>
        <p:grpSpPr>
          <a:xfrm>
            <a:off x="307975" y="2815307"/>
            <a:ext cx="8728521" cy="2629917"/>
            <a:chOff x="298210" y="3866674"/>
            <a:chExt cx="8894546" cy="2629917"/>
          </a:xfrm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1375767" y="4884412"/>
              <a:ext cx="7816989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dirty="0" smtClean="0">
                  <a:latin typeface="+mn-lt"/>
                </a:rPr>
                <a:t>ПРОВЕРКУ НА ЗАИМСТВОВАНИЯ (ПЛАГИАТ) В СИСТЕМЕ ПРОВЕРКИ ВШЭ ПРОВОДИТ МЕНЕДЖЕР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dirty="0" smtClean="0">
                  <a:solidFill>
                    <a:srgbClr val="018389"/>
                  </a:solidFill>
                  <a:latin typeface="+mn-lt"/>
                </a:rPr>
                <a:t>ВНИМАНИЕ! </a:t>
              </a:r>
              <a:r>
                <a:rPr lang="ru-RU" altLang="ru-RU" sz="1000" dirty="0" smtClean="0">
                  <a:latin typeface="+mn-lt"/>
                </a:rPr>
                <a:t>Пожалуйста</a:t>
              </a:r>
              <a:r>
                <a:rPr lang="ru-RU" altLang="ru-RU" sz="1000" dirty="0">
                  <a:latin typeface="+mn-lt"/>
                </a:rPr>
                <a:t>, не загружайте </a:t>
              </a:r>
              <a:r>
                <a:rPr lang="ru-RU" altLang="ru-RU" sz="1000" dirty="0" smtClean="0">
                  <a:latin typeface="+mn-lt"/>
                </a:rPr>
                <a:t>самостоятельно предварительные </a:t>
              </a:r>
              <a:r>
                <a:rPr lang="ru-RU" altLang="ru-RU" sz="1000" dirty="0">
                  <a:latin typeface="+mn-lt"/>
                </a:rPr>
                <a:t>версии </a:t>
              </a:r>
              <a:r>
                <a:rPr lang="ru-RU" altLang="ru-RU" sz="1000" dirty="0" smtClean="0">
                  <a:latin typeface="+mn-lt"/>
                </a:rPr>
                <a:t>доклада на портал НИУ ВШЭ (в </a:t>
              </a:r>
              <a:r>
                <a:rPr lang="ru-RU" altLang="ru-RU" sz="1000" dirty="0" err="1" smtClean="0">
                  <a:latin typeface="+mn-lt"/>
                </a:rPr>
                <a:t>т.ч</a:t>
              </a:r>
              <a:r>
                <a:rPr lang="ru-RU" altLang="ru-RU" sz="1000" dirty="0" smtClean="0">
                  <a:latin typeface="+mn-lt"/>
                </a:rPr>
                <a:t>. под </a:t>
              </a:r>
              <a:r>
                <a:rPr lang="ru-RU" altLang="ru-RU" sz="1000" dirty="0">
                  <a:latin typeface="+mn-lt"/>
                </a:rPr>
                <a:t>вымышленными </a:t>
              </a:r>
              <a:r>
                <a:rPr lang="ru-RU" altLang="ru-RU" sz="1000" dirty="0" smtClean="0">
                  <a:latin typeface="+mn-lt"/>
                </a:rPr>
                <a:t>ФИО) </a:t>
              </a:r>
              <a:r>
                <a:rPr lang="ru-RU" altLang="ru-RU" sz="1000" dirty="0">
                  <a:latin typeface="+mn-lt"/>
                </a:rPr>
                <a:t>так как работу Вы не проверите, а проблемы </a:t>
              </a:r>
              <a:r>
                <a:rPr lang="ru-RU" altLang="ru-RU" sz="1000" dirty="0" smtClean="0">
                  <a:latin typeface="+mn-lt"/>
                </a:rPr>
                <a:t>возникнут (в </a:t>
              </a:r>
              <a:r>
                <a:rPr lang="ru-RU" altLang="ru-RU" sz="1000" dirty="0">
                  <a:latin typeface="+mn-lt"/>
                </a:rPr>
                <a:t>Вашей истинной работе будет обнаружен </a:t>
              </a:r>
              <a:r>
                <a:rPr lang="ru-RU" altLang="ru-RU" sz="1000" dirty="0" smtClean="0">
                  <a:latin typeface="+mn-lt"/>
                </a:rPr>
                <a:t>100 % плагиат).</a:t>
              </a:r>
              <a:endParaRPr lang="ru-RU" altLang="ru-RU" sz="1000" dirty="0">
                <a:latin typeface="+mn-lt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377904" y="3866674"/>
              <a:ext cx="4863411" cy="754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600" b="1" dirty="0">
                  <a:solidFill>
                    <a:srgbClr val="018389"/>
                  </a:solidFill>
                </a:rPr>
                <a:t>НЕОБХОДИМО: </a:t>
              </a:r>
              <a:endParaRPr lang="ru-RU" altLang="en-US" sz="1600" b="1" dirty="0" smtClean="0">
                <a:solidFill>
                  <a:srgbClr val="018389"/>
                </a:solidFill>
              </a:endParaRPr>
            </a:p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1.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НАПРАВИТЬ </a:t>
              </a:r>
              <a:r>
                <a:rPr lang="ru-RU" altLang="en-US" sz="1100" dirty="0">
                  <a:solidFill>
                    <a:prstClr val="black"/>
                  </a:solidFill>
                </a:rPr>
                <a:t>ПО ЭЛЕКТРОННОЙ ПОЧТЕ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НАУЧНОГО </a:t>
              </a:r>
              <a:r>
                <a:rPr lang="ru-RU" altLang="en-US" sz="1100" dirty="0">
                  <a:solidFill>
                    <a:prstClr val="black"/>
                  </a:solidFill>
                </a:rPr>
                <a:t>ДОКЛАДА. 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298210" y="6496591"/>
              <a:ext cx="865427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6406604" y="4053606"/>
              <a:ext cx="2745110" cy="642061"/>
              <a:chOff x="6374832" y="1477080"/>
              <a:chExt cx="2745110" cy="642061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6374832" y="1780587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</a:t>
                </a:r>
                <a:r>
                  <a:rPr lang="ru-RU" sz="1600" dirty="0" smtClean="0"/>
                  <a:t>до 28 сентября </a:t>
                </a:r>
                <a:endParaRPr lang="ru-RU" sz="1600" dirty="0"/>
              </a:p>
            </p:txBody>
          </p:sp>
          <p:pic>
            <p:nvPicPr>
              <p:cNvPr id="80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1515" y="1477080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" name="Прямоугольник 67"/>
            <p:cNvSpPr/>
            <p:nvPr/>
          </p:nvSpPr>
          <p:spPr>
            <a:xfrm>
              <a:off x="1364224" y="4549473"/>
              <a:ext cx="5562920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 smtClean="0">
                  <a:solidFill>
                    <a:prstClr val="black"/>
                  </a:solidFill>
                </a:rPr>
                <a:t>Фамилия_доклад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429077" y="4569183"/>
            <a:ext cx="749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290</Words>
  <Application>Microsoft Office PowerPoint</Application>
  <PresentationFormat>Экран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Agency FB</vt:lpstr>
      <vt:lpstr>Arial</vt:lpstr>
      <vt:lpstr>Arial Narrow</vt:lpstr>
      <vt:lpstr>Calibri</vt:lpstr>
      <vt:lpstr>Тема Office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Садеков Марат Халитович</cp:lastModifiedBy>
  <cp:revision>33</cp:revision>
  <dcterms:created xsi:type="dcterms:W3CDTF">2017-08-14T15:58:43Z</dcterms:created>
  <dcterms:modified xsi:type="dcterms:W3CDTF">2023-09-04T10:01:14Z</dcterms:modified>
</cp:coreProperties>
</file>