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3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96675873875863"/>
          <c:y val="0.18805669695399244"/>
          <c:w val="0.87614375303933212"/>
          <c:h val="0.8116394168341463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18389"/>
              </a:solidFill>
            </c:spPr>
            <c:extLst>
              <c:ext xmlns:c16="http://schemas.microsoft.com/office/drawing/2014/chart" uri="{C3380CC4-5D6E-409C-BE32-E72D297353CC}">
                <c16:uniqueId val="{00000001-3D7C-409E-9D70-494174EFCA46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D7C-409E-9D70-494174EFCA46}"/>
              </c:ext>
            </c:extLst>
          </c:dPt>
          <c:val>
            <c:numRef>
              <c:f>Лист1!$C$9:$C$10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7C-409E-9D70-494174EFCA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85"/>
      </c:doughnut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BEA12-4CE8-4442-9434-FA9A644D8B6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DBDB9-7318-4AB0-9062-8894AB3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7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7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3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2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9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3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5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7"/>
          <p:cNvSpPr>
            <a:spLocks noChangeArrowheads="1"/>
          </p:cNvSpPr>
          <p:nvPr/>
        </p:nvSpPr>
        <p:spPr bwMode="auto">
          <a:xfrm>
            <a:off x="401083" y="213711"/>
            <a:ext cx="25147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>
                <a:latin typeface="Arial" charset="0"/>
              </a:rPr>
              <a:t>ГИА - 20</a:t>
            </a:r>
            <a:r>
              <a:rPr lang="en-US" altLang="ru-RU" sz="3600" dirty="0" smtClean="0">
                <a:latin typeface="Arial" charset="0"/>
              </a:rPr>
              <a:t>2</a:t>
            </a:r>
            <a:r>
              <a:rPr lang="ru-RU" altLang="ru-RU" sz="3600" dirty="0">
                <a:latin typeface="Arial" charset="0"/>
              </a:rPr>
              <a:t>3</a:t>
            </a:r>
            <a:endParaRPr lang="ru-RU" altLang="ru-RU" sz="1600" dirty="0">
              <a:latin typeface="Arial" charset="0"/>
            </a:endParaRPr>
          </a:p>
        </p:txBody>
      </p:sp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2" name="AutoShape 14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401083" y="905796"/>
            <a:ext cx="26140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>
                <a:latin typeface="+mn-lt"/>
              </a:rPr>
              <a:t>2 МЕРОПРИЯТИЯ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74531" y="839469"/>
            <a:ext cx="2292220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9" name="Rectangle 14"/>
          <p:cNvSpPr>
            <a:spLocks noChangeArrowheads="1"/>
          </p:cNvSpPr>
          <p:nvPr/>
        </p:nvSpPr>
        <p:spPr bwMode="auto">
          <a:xfrm>
            <a:off x="4713511" y="1442528"/>
            <a:ext cx="4356987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+mn-lt"/>
              </a:rPr>
              <a:t>ФОРМАТ</a:t>
            </a:r>
            <a:r>
              <a:rPr lang="ru-RU" altLang="ru-RU" sz="1400" b="1" dirty="0" smtClean="0">
                <a:latin typeface="+mn-lt"/>
              </a:rPr>
              <a:t>: </a:t>
            </a:r>
            <a:r>
              <a:rPr lang="ru-RU" altLang="ru-RU" sz="1400" b="1" dirty="0"/>
              <a:t>дистанционно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 smtClean="0">
                <a:latin typeface="+mn-lt"/>
              </a:rPr>
              <a:t>ЗАЩИТА </a:t>
            </a:r>
            <a:r>
              <a:rPr lang="ru-RU" altLang="ru-RU" sz="1400" dirty="0">
                <a:latin typeface="+mn-lt"/>
              </a:rPr>
              <a:t>ПЕРЕД КОМИССИЕЙ ПРОЕКТА ОБРАЗОВАТЕЛЬНОГО КУРСА ПО ТЕМАТИКЕ ДИССЕРТАЦИИ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6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НЕОБХОДИМЫЕ МАТЕРИАЛЫ: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+mn-lt"/>
              </a:rPr>
              <a:t>ОБОСНОВАНИЕ ПРОЕКТА + ПРЕЗЕНТАЦИЯ</a:t>
            </a:r>
          </a:p>
          <a:p>
            <a:pPr>
              <a:spcBef>
                <a:spcPct val="0"/>
              </a:spcBef>
              <a:buNone/>
              <a:defRPr/>
            </a:pPr>
            <a:endParaRPr lang="ru-RU" altLang="ru-RU" sz="1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ДАТА ПРОВЕДЕНИЯ</a:t>
            </a:r>
            <a:r>
              <a:rPr lang="ru-RU" altLang="ru-RU" sz="1400" dirty="0">
                <a:latin typeface="+mn-lt"/>
              </a:rPr>
              <a:t>: </a:t>
            </a:r>
            <a:r>
              <a:rPr lang="ru-RU" altLang="ru-RU" sz="1400" dirty="0" smtClean="0">
                <a:latin typeface="+mn-lt"/>
              </a:rPr>
              <a:t>11 </a:t>
            </a:r>
            <a:r>
              <a:rPr lang="ru-RU" altLang="ru-RU" sz="1400" dirty="0">
                <a:latin typeface="+mn-lt"/>
              </a:rPr>
              <a:t>ОКТЯБРЯ 20</a:t>
            </a:r>
            <a:r>
              <a:rPr lang="en-US" altLang="ru-RU" sz="1400" dirty="0" smtClean="0">
                <a:latin typeface="+mn-lt"/>
              </a:rPr>
              <a:t>2</a:t>
            </a:r>
            <a:r>
              <a:rPr lang="ru-RU" altLang="ru-RU" sz="1400" dirty="0" smtClean="0">
                <a:latin typeface="+mn-lt"/>
              </a:rPr>
              <a:t>3 ГОДА В </a:t>
            </a:r>
            <a:r>
              <a:rPr lang="ru-RU" altLang="ru-RU" sz="1400" dirty="0" smtClean="0">
                <a:latin typeface="+mn-lt"/>
              </a:rPr>
              <a:t>10:00</a:t>
            </a:r>
            <a:endParaRPr lang="ru-RU" altLang="ru-RU" sz="1400" dirty="0">
              <a:latin typeface="+mn-lt"/>
            </a:endParaRPr>
          </a:p>
        </p:txBody>
      </p:sp>
      <p:sp>
        <p:nvSpPr>
          <p:cNvPr id="22" name="Прямоугольник 3"/>
          <p:cNvSpPr>
            <a:spLocks noChangeArrowheads="1"/>
          </p:cNvSpPr>
          <p:nvPr/>
        </p:nvSpPr>
        <p:spPr bwMode="auto">
          <a:xfrm>
            <a:off x="4707587" y="998129"/>
            <a:ext cx="38188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ГОСУДАРСТВЕННЫЙ ЭКЗАМЕН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733645" y="1762729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Прямоугольник 3"/>
          <p:cNvSpPr>
            <a:spLocks noChangeArrowheads="1"/>
          </p:cNvSpPr>
          <p:nvPr/>
        </p:nvSpPr>
        <p:spPr bwMode="auto">
          <a:xfrm>
            <a:off x="4707587" y="3622523"/>
            <a:ext cx="37592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ЗАЩИТА НАУЧНОГО ДОКЛАДА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707587" y="4307355"/>
            <a:ext cx="435698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ФОРМАТ</a:t>
            </a:r>
            <a:r>
              <a:rPr lang="ru-RU" altLang="ru-RU" sz="1400" b="1" dirty="0" smtClean="0">
                <a:latin typeface="+mn-lt"/>
              </a:rPr>
              <a:t>: дистанционно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 smtClean="0">
                <a:latin typeface="+mn-lt"/>
              </a:rPr>
              <a:t>ЗАЩИТА </a:t>
            </a:r>
            <a:r>
              <a:rPr lang="ru-RU" altLang="ru-RU" sz="1400" dirty="0">
                <a:latin typeface="+mn-lt"/>
              </a:rPr>
              <a:t>ПЕРЕД КОМИССИЕЙ НАУЧНОГО ДОКЛАДА </a:t>
            </a:r>
            <a:r>
              <a:rPr lang="ru-RU" altLang="ru-RU" sz="1400" dirty="0" smtClean="0">
                <a:latin typeface="+mn-lt"/>
              </a:rPr>
              <a:t>ПО </a:t>
            </a:r>
            <a:r>
              <a:rPr lang="ru-RU" altLang="ru-RU" sz="1400" dirty="0">
                <a:latin typeface="+mn-lt"/>
              </a:rPr>
              <a:t>РЕЗУЛЬТАТАМ  ДИССЕРТАЦИИ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b="1" dirty="0">
                <a:solidFill>
                  <a:prstClr val="black"/>
                </a:solidFill>
                <a:latin typeface="Calibri"/>
              </a:rPr>
              <a:t>НЕОБХОДИМЫЕ МАТЕРИАЛЫ: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dirty="0">
                <a:solidFill>
                  <a:prstClr val="black"/>
                </a:solidFill>
                <a:latin typeface="Calibri"/>
              </a:rPr>
              <a:t>НАУЧНЫЙ ДОКЛАД + ПРЕЗЕНТАЦИЯ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ДАТА ПРОВЕДЕНИЯ: </a:t>
            </a:r>
            <a:r>
              <a:rPr lang="ru-RU" altLang="ru-RU" sz="1400" dirty="0" smtClean="0">
                <a:latin typeface="+mn-lt"/>
              </a:rPr>
              <a:t>20 ОКТЯБРЯ </a:t>
            </a:r>
            <a:r>
              <a:rPr lang="ru-RU" altLang="ru-RU" sz="1400" dirty="0">
                <a:latin typeface="+mn-lt"/>
              </a:rPr>
              <a:t>20</a:t>
            </a:r>
            <a:r>
              <a:rPr lang="en-US" altLang="ru-RU" sz="1400" dirty="0" smtClean="0">
                <a:latin typeface="+mn-lt"/>
              </a:rPr>
              <a:t>2</a:t>
            </a:r>
            <a:r>
              <a:rPr lang="ru-RU" altLang="ru-RU" sz="1400" dirty="0" smtClean="0">
                <a:latin typeface="+mn-lt"/>
              </a:rPr>
              <a:t>3 ГОДА В </a:t>
            </a:r>
            <a:r>
              <a:rPr lang="ru-RU" altLang="ru-RU" sz="1400" dirty="0" smtClean="0">
                <a:latin typeface="+mn-lt"/>
              </a:rPr>
              <a:t>10:00</a:t>
            </a:r>
            <a:endParaRPr lang="ru-RU" altLang="ru-RU" sz="1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</p:txBody>
      </p:sp>
      <p:sp>
        <p:nvSpPr>
          <p:cNvPr id="36" name="Прямоугольник 3"/>
          <p:cNvSpPr>
            <a:spLocks noChangeArrowheads="1"/>
          </p:cNvSpPr>
          <p:nvPr/>
        </p:nvSpPr>
        <p:spPr bwMode="auto">
          <a:xfrm>
            <a:off x="460375" y="3676704"/>
            <a:ext cx="31969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Прохождение ГИА включает сдачу государственного экзамена и защиту научного доклада</a:t>
            </a:r>
            <a:endParaRPr lang="en-US" altLang="en-US" sz="1400" dirty="0">
              <a:latin typeface="+mn-lt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74906" y="3425810"/>
            <a:ext cx="510028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333627" y="1069616"/>
            <a:ext cx="2980611" cy="5684943"/>
            <a:chOff x="401083" y="1459997"/>
            <a:chExt cx="2980611" cy="5684943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932846" y="2955285"/>
              <a:ext cx="168543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" name="Диаграмма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0356913"/>
                </p:ext>
              </p:extLst>
            </p:nvPr>
          </p:nvGraphicFramePr>
          <p:xfrm>
            <a:off x="527831" y="1459997"/>
            <a:ext cx="2255841" cy="24351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7" name="Прямая соединительная линия 6"/>
            <p:cNvCxnSpPr>
              <a:cxnSpLocks/>
            </p:cNvCxnSpPr>
            <p:nvPr/>
          </p:nvCxnSpPr>
          <p:spPr>
            <a:xfrm>
              <a:off x="401083" y="3099301"/>
              <a:ext cx="0" cy="4045639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рямоугольник 3"/>
            <p:cNvSpPr>
              <a:spLocks noChangeArrowheads="1"/>
            </p:cNvSpPr>
            <p:nvPr/>
          </p:nvSpPr>
          <p:spPr bwMode="auto">
            <a:xfrm>
              <a:off x="527831" y="5097459"/>
              <a:ext cx="285386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en-US" sz="1400" dirty="0">
                  <a:latin typeface="+mn-lt"/>
                </a:rPr>
                <a:t>Допуском к защите научного доклада является успешная сдача государственного экзамена</a:t>
              </a:r>
              <a:endParaRPr lang="en-US" altLang="en-US" sz="1400" dirty="0">
                <a:latin typeface="+mn-lt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210507" y="3069947"/>
              <a:ext cx="10307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ДОКЛАД</a:t>
              </a: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60621" y="2439648"/>
              <a:ext cx="1130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ЭКЗАМЕН</a:t>
              </a:r>
            </a:p>
          </p:txBody>
        </p:sp>
      </p:grpSp>
      <p:sp>
        <p:nvSpPr>
          <p:cNvPr id="49" name="Прямоугольник 3"/>
          <p:cNvSpPr>
            <a:spLocks noChangeArrowheads="1"/>
          </p:cNvSpPr>
          <p:nvPr/>
        </p:nvSpPr>
        <p:spPr bwMode="auto">
          <a:xfrm>
            <a:off x="401083" y="5716029"/>
            <a:ext cx="3196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Гос. экзамен – оценивается по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</a:rPr>
              <a:t>10</a:t>
            </a:r>
            <a:r>
              <a:rPr lang="ru-RU" altLang="en-US" sz="1400" dirty="0">
                <a:latin typeface="+mn-lt"/>
              </a:rPr>
              <a:t>-балльной шкале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Научный доклад  – оценивается по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</a:rPr>
              <a:t>20</a:t>
            </a:r>
            <a:r>
              <a:rPr lang="ru-RU" altLang="en-US" sz="1400" dirty="0">
                <a:latin typeface="+mn-lt"/>
              </a:rPr>
              <a:t>-балльной шкале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4531" y="4581128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95530" y="5589240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645" y="4304240"/>
            <a:ext cx="838356" cy="77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969" y="1916254"/>
            <a:ext cx="439461" cy="38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56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337322" y="172750"/>
            <a:ext cx="77713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dirty="0">
                <a:latin typeface="+mn-lt"/>
              </a:rPr>
              <a:t>ДОРОЖНАЯ КАРТА ВЫХОДА НА ГИА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10566" y="782826"/>
            <a:ext cx="6166321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07975" y="3192334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Овал 31"/>
          <p:cNvSpPr/>
          <p:nvPr/>
        </p:nvSpPr>
        <p:spPr bwMode="auto">
          <a:xfrm>
            <a:off x="307975" y="1442625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1368348" y="2420888"/>
            <a:ext cx="761643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+mn-lt"/>
              </a:rPr>
              <a:t>ПРЕДСТАВЛЕНИЕ МАТЕРИАЛОВ ПО ГИА В АСПИРАНТСКУЮ ШКОЛУ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en-US" sz="500" b="1" dirty="0">
              <a:solidFill>
                <a:srgbClr val="018389"/>
              </a:solidFill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14943" y="2348880"/>
            <a:ext cx="835958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387669" y="1290389"/>
            <a:ext cx="43247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АТТЕСТАЦИЯ В АСПИРАНТСКОЙ ШКОЛЕ </a:t>
            </a:r>
          </a:p>
          <a:p>
            <a:endParaRPr lang="ru-RU" sz="300" b="1" dirty="0">
              <a:solidFill>
                <a:srgbClr val="018389"/>
              </a:solidFill>
            </a:endParaRPr>
          </a:p>
          <a:p>
            <a:r>
              <a:rPr lang="ru-RU" sz="1600" b="1" dirty="0">
                <a:solidFill>
                  <a:srgbClr val="018389"/>
                </a:solidFill>
              </a:rPr>
              <a:t>НЕОБХОДИМО: </a:t>
            </a:r>
            <a:r>
              <a:rPr lang="ru-RU" sz="1100" dirty="0" smtClean="0"/>
              <a:t>ЗАПОЛНИТЬ АТТЕСТАЦИОННЫЙ </a:t>
            </a:r>
            <a:r>
              <a:rPr lang="ru-RU" sz="1100" dirty="0"/>
              <a:t>ЛИСТ ЗА 2 </a:t>
            </a:r>
            <a:r>
              <a:rPr lang="ru-RU" sz="1100" dirty="0" smtClean="0"/>
              <a:t>ПОЛОВИНУ 3 </a:t>
            </a:r>
            <a:r>
              <a:rPr lang="ru-RU" sz="1100" dirty="0"/>
              <a:t>ГОДА С ОТЧЕТОМ ПО ВСЕМ ВИДАМ 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5105" y="1505833"/>
            <a:ext cx="629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en-US" sz="3200" b="1" dirty="0">
                <a:latin typeface="Arial Narrow" panose="020B0606020202030204" pitchFamily="34" charset="0"/>
              </a:rPr>
              <a:t>1.</a:t>
            </a:r>
            <a:r>
              <a:rPr lang="ru-RU" altLang="en-US" sz="3200" b="1" dirty="0"/>
              <a:t> </a:t>
            </a:r>
            <a:endParaRPr lang="en-US" altLang="en-US" b="1" dirty="0">
              <a:latin typeface="Agency FB" panose="020B0503020202020204" pitchFamily="34" charset="0"/>
            </a:endParaRPr>
          </a:p>
        </p:txBody>
      </p:sp>
      <p:sp>
        <p:nvSpPr>
          <p:cNvPr id="46" name="Овал 45"/>
          <p:cNvSpPr/>
          <p:nvPr/>
        </p:nvSpPr>
        <p:spPr bwMode="auto">
          <a:xfrm>
            <a:off x="337322" y="5663146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7893" y="3270824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>
                <a:solidFill>
                  <a:prstClr val="black"/>
                </a:solidFill>
                <a:latin typeface="Arial Narrow" panose="020B0606020202030204" pitchFamily="34" charset="0"/>
              </a:rPr>
              <a:t>2.</a:t>
            </a:r>
            <a:r>
              <a:rPr lang="ru-RU" altLang="en-US" sz="3200" b="1" dirty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5105" y="5717833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>
                <a:solidFill>
                  <a:prstClr val="black"/>
                </a:solidFill>
                <a:latin typeface="Arial Narrow" panose="020B0606020202030204" pitchFamily="34" charset="0"/>
              </a:rPr>
              <a:t>3.</a:t>
            </a:r>
            <a:r>
              <a:rPr lang="ru-RU" altLang="en-US" sz="3200" b="1" dirty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32733" y="5548341"/>
            <a:ext cx="2167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ПОДГОТОВКА К ГИА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387669" y="5887109"/>
            <a:ext cx="7509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rgbClr val="018389"/>
                </a:solidFill>
              </a:rPr>
              <a:t>НЕОБХОДИМО: </a:t>
            </a:r>
          </a:p>
          <a:p>
            <a:pPr lvl="0"/>
            <a:r>
              <a:rPr lang="ru-RU" sz="1600" b="1" dirty="0" smtClean="0">
                <a:solidFill>
                  <a:srgbClr val="018389"/>
                </a:solidFill>
              </a:rPr>
              <a:t>1. </a:t>
            </a:r>
            <a:r>
              <a:rPr lang="ru-RU" sz="1100" dirty="0" smtClean="0">
                <a:solidFill>
                  <a:prstClr val="black"/>
                </a:solidFill>
              </a:rPr>
              <a:t>УТОЧНИТЬ </a:t>
            </a:r>
            <a:r>
              <a:rPr lang="ru-RU" sz="1100" dirty="0">
                <a:solidFill>
                  <a:prstClr val="black"/>
                </a:solidFill>
              </a:rPr>
              <a:t>РАСПИСАНИЕ КОНСУЛЬТАЦИИ И ГИА НА САЙТЕ АСПИРАНТСКОЙ </a:t>
            </a:r>
            <a:r>
              <a:rPr lang="ru-RU" sz="1100" dirty="0" smtClean="0">
                <a:solidFill>
                  <a:prstClr val="black"/>
                </a:solidFill>
              </a:rPr>
              <a:t>ШКОЛЫ ПО </a:t>
            </a:r>
            <a:r>
              <a:rPr lang="ru-RU" sz="1100" dirty="0" smtClean="0">
                <a:solidFill>
                  <a:prstClr val="black"/>
                </a:solidFill>
              </a:rPr>
              <a:t>ИСКУССТВУ И ДИЗАЙНУ</a:t>
            </a:r>
          </a:p>
          <a:p>
            <a:pPr lvl="0"/>
            <a:r>
              <a:rPr lang="ru-RU" sz="1600" b="1" dirty="0" smtClean="0">
                <a:solidFill>
                  <a:srgbClr val="018389"/>
                </a:solidFill>
              </a:rPr>
              <a:t>2. </a:t>
            </a:r>
            <a:r>
              <a:rPr lang="ru-RU" sz="1100" dirty="0" smtClean="0">
                <a:solidFill>
                  <a:prstClr val="black"/>
                </a:solidFill>
              </a:rPr>
              <a:t>ПОДГОТОВИТЬ  РАЗДАТОЧНЫЕ МАТЕРИАЛЫ</a:t>
            </a:r>
            <a:endParaRPr lang="ru-RU" sz="1100" dirty="0">
              <a:solidFill>
                <a:prstClr val="black"/>
              </a:solidFill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6416369" y="1498975"/>
            <a:ext cx="2640916" cy="637800"/>
            <a:chOff x="6711824" y="1409798"/>
            <a:chExt cx="2640916" cy="6378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711824" y="1709044"/>
              <a:ext cx="264091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/>
                <a:t>СРОК СДАЧИ: до 6</a:t>
              </a:r>
              <a:r>
                <a:rPr lang="ru-RU" sz="1600" dirty="0" smtClean="0"/>
                <a:t> сентября </a:t>
              </a:r>
              <a:endParaRPr lang="ru-RU" sz="1600" dirty="0"/>
            </a:p>
          </p:txBody>
        </p:sp>
        <p:pic>
          <p:nvPicPr>
            <p:cNvPr id="62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6334" y="1409798"/>
              <a:ext cx="335731" cy="268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1390581" y="4551358"/>
            <a:ext cx="7697996" cy="907941"/>
            <a:chOff x="1288784" y="2987951"/>
            <a:chExt cx="7697996" cy="907941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1288784" y="2987951"/>
              <a:ext cx="5310336" cy="9079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2. </a:t>
              </a:r>
              <a:r>
                <a:rPr lang="ru-RU" sz="1100" dirty="0">
                  <a:solidFill>
                    <a:prstClr val="black"/>
                  </a:solidFill>
                </a:rPr>
                <a:t>ПРЕДОСТАВИТЬ 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ОБРАЗОВАТЕЛЬНОГО ПРОЕКТА ДЛЯ ЭКЗАМЕНА (ОБОСНОВАНИЕ) </a:t>
              </a: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в бумажном 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>виде + </a:t>
              </a:r>
              <a:r>
                <a:rPr lang="en-US" altLang="en-US" sz="1300" dirty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>
                  <a:solidFill>
                    <a:prstClr val="black"/>
                  </a:solidFill>
                </a:rPr>
                <a:t>  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/>
              </a:r>
              <a:br>
                <a:rPr lang="ru-RU" altLang="en-US" sz="1300" dirty="0" smtClean="0">
                  <a:solidFill>
                    <a:prstClr val="black"/>
                  </a:solidFill>
                </a:rPr>
              </a:br>
              <a:r>
                <a:rPr lang="ru-RU" altLang="en-US" sz="1300" b="1" dirty="0" smtClean="0">
                  <a:solidFill>
                    <a:prstClr val="black"/>
                  </a:solidFill>
                </a:rPr>
                <a:t>НАЗВАНИЕ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Фамилия_госэкзамен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  <p:grpSp>
          <p:nvGrpSpPr>
            <p:cNvPr id="74" name="Группа 73"/>
            <p:cNvGrpSpPr/>
            <p:nvPr/>
          </p:nvGrpSpPr>
          <p:grpSpPr>
            <a:xfrm>
              <a:off x="6336246" y="3098563"/>
              <a:ext cx="2650534" cy="674193"/>
              <a:chOff x="6261781" y="1630461"/>
              <a:chExt cx="2650534" cy="674193"/>
            </a:xfrm>
          </p:grpSpPr>
          <p:sp>
            <p:nvSpPr>
              <p:cNvPr id="75" name="Прямоугольник 74"/>
              <p:cNvSpPr/>
              <p:nvPr/>
            </p:nvSpPr>
            <p:spPr>
              <a:xfrm>
                <a:off x="6261781" y="1966100"/>
                <a:ext cx="265053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до </a:t>
                </a:r>
                <a:r>
                  <a:rPr lang="ru-RU" sz="1600" dirty="0" smtClean="0"/>
                  <a:t>04 </a:t>
                </a:r>
                <a:r>
                  <a:rPr lang="ru-RU" sz="1600" dirty="0" smtClean="0"/>
                  <a:t>ок</a:t>
                </a:r>
                <a:r>
                  <a:rPr lang="ru-RU" sz="1600" dirty="0" smtClean="0"/>
                  <a:t>тября </a:t>
                </a:r>
                <a:endParaRPr lang="ru-RU" sz="1600" dirty="0"/>
              </a:p>
            </p:txBody>
          </p:sp>
          <p:pic>
            <p:nvPicPr>
              <p:cNvPr id="76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17809" y="1630461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" name="Группа 1"/>
          <p:cNvGrpSpPr/>
          <p:nvPr/>
        </p:nvGrpSpPr>
        <p:grpSpPr>
          <a:xfrm>
            <a:off x="293502" y="2814141"/>
            <a:ext cx="8899935" cy="2671396"/>
            <a:chOff x="294958" y="3866674"/>
            <a:chExt cx="8899935" cy="2671396"/>
          </a:xfrm>
        </p:grpSpPr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1377904" y="4952773"/>
              <a:ext cx="7816989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dirty="0">
                  <a:latin typeface="+mn-lt"/>
                </a:rPr>
                <a:t>ПРОВЕРКУ НА ЗАИМСТВОВАНИЯ (ПЛАГИАТ) В СИСТЕМЕ ПРОВЕРКИ ВШЭ ПРОВОДИТ МЕНЕДЖЕР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400" dirty="0">
                  <a:solidFill>
                    <a:srgbClr val="018389"/>
                  </a:solidFill>
                  <a:latin typeface="+mn-lt"/>
                </a:rPr>
                <a:t>ВНИМАНИЕ! </a:t>
              </a:r>
              <a:r>
                <a:rPr lang="ru-RU" altLang="ru-RU" sz="1000" dirty="0">
                  <a:latin typeface="+mn-lt"/>
                </a:rPr>
                <a:t>Пожалуйста, не загружайте самостоятельно предварительные версии доклада на портал НИУ ВШЭ (в </a:t>
              </a:r>
              <a:r>
                <a:rPr lang="ru-RU" altLang="ru-RU" sz="1000" dirty="0" err="1">
                  <a:latin typeface="+mn-lt"/>
                </a:rPr>
                <a:t>т.ч</a:t>
              </a:r>
              <a:r>
                <a:rPr lang="ru-RU" altLang="ru-RU" sz="1000" dirty="0">
                  <a:latin typeface="+mn-lt"/>
                </a:rPr>
                <a:t>. под вымышленными ФИО) так как работу Вы не проверите, а проблемы возникнут (в Вашей истинной работе будет обнаружен 100 % плагиат).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377904" y="3866674"/>
              <a:ext cx="486341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600" b="1" dirty="0">
                  <a:solidFill>
                    <a:srgbClr val="018389"/>
                  </a:solidFill>
                </a:rPr>
                <a:t>НЕОБХОДИМО: </a:t>
              </a:r>
            </a:p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1. </a:t>
              </a:r>
              <a:r>
                <a:rPr lang="ru-RU" sz="1100" dirty="0" smtClean="0">
                  <a:solidFill>
                    <a:prstClr val="black"/>
                  </a:solidFill>
                </a:rPr>
                <a:t>ПРЕДОСТАВИТЬ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 </a:t>
              </a:r>
              <a:r>
                <a:rPr lang="ru-RU" altLang="en-US" sz="1100" dirty="0">
                  <a:solidFill>
                    <a:prstClr val="black"/>
                  </a:solidFill>
                </a:rPr>
                <a:t>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НАУЧНОГО ДОКЛАДА. </a:t>
              </a:r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294958" y="6538070"/>
              <a:ext cx="865427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Группа 77"/>
            <p:cNvGrpSpPr/>
            <p:nvPr/>
          </p:nvGrpSpPr>
          <p:grpSpPr>
            <a:xfrm>
              <a:off x="6406604" y="4053606"/>
              <a:ext cx="2745110" cy="642061"/>
              <a:chOff x="6374832" y="1477080"/>
              <a:chExt cx="2745110" cy="642061"/>
            </a:xfrm>
          </p:grpSpPr>
          <p:sp>
            <p:nvSpPr>
              <p:cNvPr id="79" name="Прямоугольник 78"/>
              <p:cNvSpPr/>
              <p:nvPr/>
            </p:nvSpPr>
            <p:spPr>
              <a:xfrm>
                <a:off x="6374832" y="1780587"/>
                <a:ext cx="27451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</a:t>
                </a:r>
                <a:r>
                  <a:rPr lang="ru-RU" sz="1600"/>
                  <a:t>до </a:t>
                </a:r>
                <a:r>
                  <a:rPr lang="ru-RU" sz="1600" smtClean="0"/>
                  <a:t>30 </a:t>
                </a:r>
                <a:r>
                  <a:rPr lang="ru-RU" sz="1600" dirty="0" smtClean="0"/>
                  <a:t>сентября </a:t>
                </a:r>
                <a:endParaRPr lang="ru-RU" sz="1600" dirty="0"/>
              </a:p>
            </p:txBody>
          </p:sp>
          <p:pic>
            <p:nvPicPr>
              <p:cNvPr id="80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1515" y="1477080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8" name="Прямоугольник 67"/>
            <p:cNvSpPr/>
            <p:nvPr/>
          </p:nvSpPr>
          <p:spPr>
            <a:xfrm>
              <a:off x="1377904" y="4411158"/>
              <a:ext cx="5562920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 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>в бумажном виде + </a:t>
              </a:r>
              <a:r>
                <a:rPr lang="en-US" altLang="en-US" sz="1300" dirty="0" smtClean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>  </a:t>
              </a: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 smtClean="0">
                  <a:solidFill>
                    <a:prstClr val="black"/>
                  </a:solidFill>
                </a:rPr>
                <a:t>НАЗВАНИЕ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Фамилия_доклад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1429077" y="4532348"/>
            <a:ext cx="74949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3890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297</Words>
  <Application>Microsoft Office PowerPoint</Application>
  <PresentationFormat>Экран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Agency FB</vt:lpstr>
      <vt:lpstr>Arial</vt:lpstr>
      <vt:lpstr>Arial Narrow</vt:lpstr>
      <vt:lpstr>Calibri</vt:lpstr>
      <vt:lpstr>Тема Office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Никитина Светлана Владимировна</cp:lastModifiedBy>
  <cp:revision>40</cp:revision>
  <dcterms:created xsi:type="dcterms:W3CDTF">2017-08-14T15:58:43Z</dcterms:created>
  <dcterms:modified xsi:type="dcterms:W3CDTF">2023-09-05T10:01:27Z</dcterms:modified>
</cp:coreProperties>
</file>