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3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838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928123480333941E-2"/>
          <c:y val="9.4180496911448391E-2"/>
          <c:w val="0.87614375303933223"/>
          <c:h val="0.81163941683414653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018389"/>
              </a:solidFill>
            </c:spPr>
            <c:extLst>
              <c:ext xmlns:c16="http://schemas.microsoft.com/office/drawing/2014/chart" uri="{C3380CC4-5D6E-409C-BE32-E72D297353CC}">
                <c16:uniqueId val="{00000000-7606-4951-AD58-8D3B659623CC}"/>
              </c:ext>
            </c:extLst>
          </c:dPt>
          <c:dPt>
            <c:idx val="1"/>
            <c:bubble3D val="0"/>
            <c:spPr>
              <a:solidFill>
                <a:schemeClr val="bg1">
                  <a:lumMod val="6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7606-4951-AD58-8D3B659623CC}"/>
              </c:ext>
            </c:extLst>
          </c:dPt>
          <c:val>
            <c:numRef>
              <c:f>Лист1!$C$9:$C$10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06-4951-AD58-8D3B659623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0"/>
        <c:holeSize val="85"/>
      </c:doughnutChart>
    </c:plotArea>
    <c:plotVisOnly val="1"/>
    <c:dispBlanksAs val="zero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BEA12-4CE8-4442-9434-FA9A644D8B60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CDBDB9-7318-4AB0-9062-8894AB3781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874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1013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4CD9FCDB-79E6-4781-B512-1CCF1DA6D119}" type="slidenum">
              <a:rPr lang="ru-RU" altLang="ru-RU" smtClean="0">
                <a:latin typeface="Arial" charset="0"/>
              </a:rPr>
              <a:pPr>
                <a:spcBef>
                  <a:spcPct val="0"/>
                </a:spcBef>
              </a:pPr>
              <a:t>1</a:t>
            </a:fld>
            <a:endParaRPr lang="ru-RU" altLang="ru-RU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1013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4CD9FCDB-79E6-4781-B512-1CCF1DA6D119}" type="slidenum">
              <a:rPr lang="ru-RU" altLang="ru-RU" smtClean="0">
                <a:latin typeface="Arial" charset="0"/>
              </a:rPr>
              <a:pPr>
                <a:spcBef>
                  <a:spcPct val="0"/>
                </a:spcBef>
              </a:pPr>
              <a:t>2</a:t>
            </a:fld>
            <a:endParaRPr lang="ru-RU" altLang="ru-RU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A74C-EA6B-4146-8953-F1B9D427753B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C66F-C7B2-4B99-A7D7-AA2B2833AA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676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A74C-EA6B-4146-8953-F1B9D427753B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C66F-C7B2-4B99-A7D7-AA2B2833AA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A74C-EA6B-4146-8953-F1B9D427753B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C66F-C7B2-4B99-A7D7-AA2B2833AA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76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A74C-EA6B-4146-8953-F1B9D427753B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C66F-C7B2-4B99-A7D7-AA2B2833AA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430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A74C-EA6B-4146-8953-F1B9D427753B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C66F-C7B2-4B99-A7D7-AA2B2833AA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25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A74C-EA6B-4146-8953-F1B9D427753B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C66F-C7B2-4B99-A7D7-AA2B2833AA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597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A74C-EA6B-4146-8953-F1B9D427753B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C66F-C7B2-4B99-A7D7-AA2B2833AA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64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A74C-EA6B-4146-8953-F1B9D427753B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C66F-C7B2-4B99-A7D7-AA2B2833AA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630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A74C-EA6B-4146-8953-F1B9D427753B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C66F-C7B2-4B99-A7D7-AA2B2833AA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617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A74C-EA6B-4146-8953-F1B9D427753B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C66F-C7B2-4B99-A7D7-AA2B2833AA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850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A74C-EA6B-4146-8953-F1B9D427753B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C66F-C7B2-4B99-A7D7-AA2B2833AA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178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A74C-EA6B-4146-8953-F1B9D427753B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EC66F-C7B2-4B99-A7D7-AA2B2833AA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90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7"/>
          <p:cNvSpPr>
            <a:spLocks noChangeArrowheads="1"/>
          </p:cNvSpPr>
          <p:nvPr/>
        </p:nvSpPr>
        <p:spPr bwMode="auto">
          <a:xfrm>
            <a:off x="401083" y="213711"/>
            <a:ext cx="251473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3600" dirty="0">
                <a:latin typeface="Arial" charset="0"/>
              </a:rPr>
              <a:t>ГИА - </a:t>
            </a:r>
            <a:r>
              <a:rPr lang="ru-RU" altLang="ru-RU" sz="3600" dirty="0" smtClean="0">
                <a:latin typeface="Arial" charset="0"/>
              </a:rPr>
              <a:t>2024</a:t>
            </a:r>
            <a:endParaRPr lang="ru-RU" altLang="ru-RU" sz="1600" dirty="0">
              <a:latin typeface="Arial" charset="0"/>
            </a:endParaRPr>
          </a:p>
        </p:txBody>
      </p:sp>
      <p:sp>
        <p:nvSpPr>
          <p:cNvPr id="48131" name="AutoShape 12" descr="data:image/png;base64,iVBORw0KGgoAAAANSUhEUgAABKcAAANjCAYAAAB/XnlRAAAgAElEQVR4XuzYMQ0AAAzDsJU/6cHI4xGoZO3KzhEgQIAAAQIECBAgQIAAAQIECBCIBBbtmiVAgAABAgQIECBAgAABAgQIECBw4pQn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4mNXd4AACAASURBVE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3WZNjQAADaVJREFU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fTt2TAIAAMAwzL/ryugTBYOwqz5AgAABAgQIECBAgAABAgQIECCwCYhTG71hAgQIECBAgAABAgQIECBAgAABccoHCBAgQIAAAQIECBAgQIAAAQIENgFxaqM3TIAAAQIECBAgQIAAAQIECBAgIE75AAECBAgQIECAAAECBAgQIECAwCYQyQIDZLDQiGE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latin typeface="Arial" charset="0"/>
            </a:endParaRPr>
          </a:p>
        </p:txBody>
      </p:sp>
      <p:sp>
        <p:nvSpPr>
          <p:cNvPr id="48132" name="AutoShape 14" descr="data:image/png;base64,iVBORw0KGgoAAAANSUhEUgAABKcAAANjCAYAAAB/XnlRAAAgAElEQVR4XuzYMQ0AAAzDsJU/6cHI4xGoZO3KzhEgQIAAAQIECBAgQIAAAQIECBCIBBbtmiVAgAABAgQIECBAgAABAgQIECBw4pQn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4mNXd4AACAASURBVE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3WZNjQAADaVJREFU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fTt2TAIAAMAwzL/ryugTBYOwqz5AgAABAgQIECBAgAABAgQIECCwCYhTG71hAgQIECBAgAABAgQIECBAgAABccoHCBAgQIAAAQIECBAgQIAAAQIENgFxaqM3TIAAAQIECBAgQIAAAQIECBAgIE75AAECBAgQIECAAAECBAgQIECAwCYQyQIDZLDQiGEAAAAASUVORK5CYII=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latin typeface="Arial" charset="0"/>
            </a:endParaRPr>
          </a:p>
        </p:txBody>
      </p:sp>
      <p:sp>
        <p:nvSpPr>
          <p:cNvPr id="48133" name="AutoShape 19" descr="data:image/png;base64,iVBORw0KGgoAAAANSUhEUgAABKcAAANjCAYAAAB/XnlRAAAgAElEQVR4XuzYMQ0AAAzDsJU/6cHI4xGoZO3KzhEgQIAAAQIECBAgQIAAAQIECBCIBBbtmiVAgAABAgQIECBAgAABAgQIECBw4pQn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4mNXd4AACAASURBVE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3WZNjQAADaVJREFU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fTt2TAIAAMAwzL/ryugTBYOwqz5AgAABAgQIECBAgAABAgQIECCwCYhTG71hAgQIECBAgAABAgQIECBAgAABccoHCBAgQIAAAQIECBAgQIAAAQIENgFxaqM3TIAAAQIECBAgQIAAAQIECBAgIE75AAECBAgQIECAAAECBAgQIECAwCYQyQIDZLDQiGEAAAAASUVORK5CYII="/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latin typeface="Arial" charset="0"/>
            </a:endParaRPr>
          </a:p>
        </p:txBody>
      </p:sp>
      <p:sp>
        <p:nvSpPr>
          <p:cNvPr id="51206" name="Rectangle 50"/>
          <p:cNvSpPr>
            <a:spLocks noChangeArrowheads="1"/>
          </p:cNvSpPr>
          <p:nvPr/>
        </p:nvSpPr>
        <p:spPr bwMode="auto">
          <a:xfrm>
            <a:off x="401083" y="905796"/>
            <a:ext cx="26140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2400" dirty="0">
                <a:latin typeface="+mn-lt"/>
              </a:rPr>
              <a:t>2 МЕРОПРИЯТИЯ</a:t>
            </a:r>
          </a:p>
        </p:txBody>
      </p:sp>
      <p:sp>
        <p:nvSpPr>
          <p:cNvPr id="73" name="Rectangle 7"/>
          <p:cNvSpPr>
            <a:spLocks noChangeArrowheads="1"/>
          </p:cNvSpPr>
          <p:nvPr/>
        </p:nvSpPr>
        <p:spPr bwMode="auto">
          <a:xfrm>
            <a:off x="474531" y="839469"/>
            <a:ext cx="2292220" cy="4571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1800">
              <a:latin typeface="Arial" charset="0"/>
            </a:endParaRPr>
          </a:p>
        </p:txBody>
      </p:sp>
      <p:sp>
        <p:nvSpPr>
          <p:cNvPr id="48139" name="Rectangle 14"/>
          <p:cNvSpPr>
            <a:spLocks noChangeArrowheads="1"/>
          </p:cNvSpPr>
          <p:nvPr/>
        </p:nvSpPr>
        <p:spPr bwMode="auto">
          <a:xfrm>
            <a:off x="4489656" y="1534982"/>
            <a:ext cx="4625728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400" b="1" dirty="0">
                <a:latin typeface="+mn-lt"/>
              </a:rPr>
              <a:t>ФОРМАТ: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ru-RU" altLang="ru-RU" sz="1400" dirty="0">
                <a:latin typeface="+mn-lt"/>
              </a:rPr>
              <a:t>ОЧНАЯ ЗАЩИТА ПЕРЕД КОМИССИЕЙ ПРОЕКТА ОБРАЗОВАТЕЛЬНОГО КУРСА ПО ТЕМАТИКЕ ДИССЕРТАЦИИ</a:t>
            </a:r>
            <a:endParaRPr lang="ru-RU" altLang="ru-RU" sz="14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6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400" b="1" dirty="0">
                <a:latin typeface="+mn-lt"/>
              </a:rPr>
              <a:t>НЕОБХОДИМЫЕ МАТЕРИАЛЫ: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ru-RU" altLang="ru-RU" sz="1400" dirty="0">
                <a:latin typeface="+mn-lt"/>
              </a:rPr>
              <a:t>ОБОСНОВАНИЕ ПРОЕКТА + ПРЕЗЕНТАЦИЯ</a:t>
            </a:r>
          </a:p>
          <a:p>
            <a:pPr>
              <a:spcBef>
                <a:spcPct val="0"/>
              </a:spcBef>
              <a:buNone/>
              <a:defRPr/>
            </a:pPr>
            <a:endParaRPr lang="ru-RU" altLang="ru-RU" sz="14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400" b="1" dirty="0">
                <a:latin typeface="+mn-lt"/>
              </a:rPr>
              <a:t>ДАТА ПРОВЕДЕНИЯ</a:t>
            </a:r>
            <a:r>
              <a:rPr lang="ru-RU" altLang="ru-RU" sz="1400" dirty="0">
                <a:latin typeface="+mn-lt"/>
              </a:rPr>
              <a:t>: </a:t>
            </a:r>
            <a:r>
              <a:rPr lang="ru-RU" altLang="ru-RU" sz="1400" dirty="0" smtClean="0">
                <a:latin typeface="+mn-lt"/>
              </a:rPr>
              <a:t>09</a:t>
            </a:r>
            <a:r>
              <a:rPr lang="ru-RU" altLang="ru-RU" sz="1400" dirty="0" smtClean="0">
                <a:latin typeface="+mn-lt"/>
              </a:rPr>
              <a:t> </a:t>
            </a:r>
            <a:r>
              <a:rPr lang="ru-RU" altLang="ru-RU" sz="1400" dirty="0">
                <a:latin typeface="+mn-lt"/>
              </a:rPr>
              <a:t>ОКТЯБРЯ 20</a:t>
            </a:r>
            <a:r>
              <a:rPr lang="en-US" altLang="ru-RU" sz="1400" dirty="0" smtClean="0">
                <a:latin typeface="+mn-lt"/>
              </a:rPr>
              <a:t>2</a:t>
            </a:r>
            <a:r>
              <a:rPr lang="ru-RU" altLang="ru-RU" sz="1400" dirty="0" smtClean="0">
                <a:latin typeface="+mn-lt"/>
              </a:rPr>
              <a:t>4 </a:t>
            </a:r>
            <a:r>
              <a:rPr lang="ru-RU" altLang="ru-RU" sz="1400" dirty="0" smtClean="0">
                <a:latin typeface="+mn-lt"/>
              </a:rPr>
              <a:t>ГОДА</a:t>
            </a:r>
            <a:endParaRPr lang="ru-RU" altLang="ru-RU" sz="1400" dirty="0">
              <a:latin typeface="+mn-lt"/>
            </a:endParaRPr>
          </a:p>
        </p:txBody>
      </p:sp>
      <p:sp>
        <p:nvSpPr>
          <p:cNvPr id="22" name="Прямоугольник 3"/>
          <p:cNvSpPr>
            <a:spLocks noChangeArrowheads="1"/>
          </p:cNvSpPr>
          <p:nvPr/>
        </p:nvSpPr>
        <p:spPr bwMode="auto">
          <a:xfrm>
            <a:off x="3616827" y="962092"/>
            <a:ext cx="381880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en-US" sz="1800" b="1" dirty="0">
                <a:latin typeface="Arial" charset="0"/>
              </a:rPr>
              <a:t>ГОСУДАРСТВЕННЫЙ ЭКЗАМЕН</a:t>
            </a:r>
            <a:endParaRPr lang="en-US" altLang="en-US" sz="1800" b="1" dirty="0">
              <a:latin typeface="Arial" charset="0"/>
            </a:endParaRPr>
          </a:p>
        </p:txBody>
      </p:sp>
      <p:sp>
        <p:nvSpPr>
          <p:cNvPr id="31" name="Овал 30"/>
          <p:cNvSpPr/>
          <p:nvPr/>
        </p:nvSpPr>
        <p:spPr bwMode="auto">
          <a:xfrm>
            <a:off x="3574906" y="1656440"/>
            <a:ext cx="714110" cy="69415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Прямоугольник 3"/>
          <p:cNvSpPr>
            <a:spLocks noChangeArrowheads="1"/>
          </p:cNvSpPr>
          <p:nvPr/>
        </p:nvSpPr>
        <p:spPr bwMode="auto">
          <a:xfrm>
            <a:off x="3667211" y="3531264"/>
            <a:ext cx="37592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en-US" sz="1800" b="1" dirty="0">
                <a:latin typeface="Arial" charset="0"/>
              </a:rPr>
              <a:t>ЗАЩИТА НАУЧНОГО ДОКЛАДА</a:t>
            </a:r>
            <a:endParaRPr lang="en-US" altLang="en-US" sz="1800" b="1" dirty="0">
              <a:latin typeface="Arial" charset="0"/>
            </a:endParaRPr>
          </a:p>
        </p:txBody>
      </p:sp>
      <p:sp>
        <p:nvSpPr>
          <p:cNvPr id="28" name="Rectangle 14"/>
          <p:cNvSpPr>
            <a:spLocks noChangeArrowheads="1"/>
          </p:cNvSpPr>
          <p:nvPr/>
        </p:nvSpPr>
        <p:spPr bwMode="auto">
          <a:xfrm>
            <a:off x="4607496" y="4185281"/>
            <a:ext cx="4536504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400" b="1" dirty="0">
                <a:latin typeface="+mn-lt"/>
              </a:rPr>
              <a:t>ФОРМАТ: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400" dirty="0">
                <a:latin typeface="+mn-lt"/>
              </a:rPr>
              <a:t>ОЧНАЯ ЗАЩИТА ПЕРЕД КОМИССИЕЙ НАУЧНОГО ДОКЛАДА ПРО РЕЗУЛЬТАТАМ  ДИССЕРТАЦИИ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1400" dirty="0">
              <a:latin typeface="+mn-lt"/>
            </a:endParaRPr>
          </a:p>
          <a:p>
            <a:pPr lvl="0">
              <a:spcBef>
                <a:spcPct val="0"/>
              </a:spcBef>
              <a:buNone/>
              <a:defRPr/>
            </a:pPr>
            <a:r>
              <a:rPr lang="ru-RU" altLang="ru-RU" sz="1400" b="1" dirty="0">
                <a:solidFill>
                  <a:prstClr val="black"/>
                </a:solidFill>
                <a:latin typeface="Calibri"/>
              </a:rPr>
              <a:t>НЕОБХОДИМЫЕ МАТЕРИАЛЫ:</a:t>
            </a:r>
          </a:p>
          <a:p>
            <a:pPr lvl="0">
              <a:spcBef>
                <a:spcPct val="0"/>
              </a:spcBef>
              <a:buNone/>
              <a:defRPr/>
            </a:pPr>
            <a:r>
              <a:rPr lang="ru-RU" altLang="ru-RU" sz="1400" dirty="0">
                <a:solidFill>
                  <a:prstClr val="black"/>
                </a:solidFill>
                <a:latin typeface="Calibri"/>
              </a:rPr>
              <a:t>НАУЧНЫЙ ДОКЛАД + ПРЕЗЕНТАЦИЯ</a:t>
            </a:r>
            <a:endParaRPr lang="ru-RU" altLang="ru-RU" sz="14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14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400" b="1" dirty="0">
                <a:latin typeface="+mn-lt"/>
              </a:rPr>
              <a:t>ДАТА ПРОВЕДЕНИЯ: </a:t>
            </a:r>
            <a:r>
              <a:rPr lang="ru-RU" altLang="ru-RU" sz="1400" dirty="0" smtClean="0">
                <a:latin typeface="+mn-lt"/>
              </a:rPr>
              <a:t>18 </a:t>
            </a:r>
            <a:r>
              <a:rPr lang="ru-RU" altLang="ru-RU" sz="1400" dirty="0">
                <a:latin typeface="+mn-lt"/>
              </a:rPr>
              <a:t>ОКТЯБРЯ 20</a:t>
            </a:r>
            <a:r>
              <a:rPr lang="en-US" altLang="ru-RU" sz="1400" dirty="0" smtClean="0">
                <a:latin typeface="+mn-lt"/>
              </a:rPr>
              <a:t>2</a:t>
            </a:r>
            <a:r>
              <a:rPr lang="ru-RU" altLang="ru-RU" sz="1400" dirty="0">
                <a:latin typeface="+mn-lt"/>
              </a:rPr>
              <a:t>4</a:t>
            </a:r>
            <a:r>
              <a:rPr lang="ru-RU" altLang="ru-RU" sz="1400" dirty="0" smtClean="0">
                <a:latin typeface="+mn-lt"/>
              </a:rPr>
              <a:t> </a:t>
            </a:r>
            <a:r>
              <a:rPr lang="ru-RU" altLang="ru-RU" sz="1400" dirty="0">
                <a:latin typeface="+mn-lt"/>
              </a:rPr>
              <a:t>ГОДА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1400" dirty="0">
              <a:latin typeface="+mn-lt"/>
            </a:endParaRPr>
          </a:p>
        </p:txBody>
      </p:sp>
      <p:sp>
        <p:nvSpPr>
          <p:cNvPr id="36" name="Прямоугольник 3"/>
          <p:cNvSpPr>
            <a:spLocks noChangeArrowheads="1"/>
          </p:cNvSpPr>
          <p:nvPr/>
        </p:nvSpPr>
        <p:spPr bwMode="auto">
          <a:xfrm>
            <a:off x="401083" y="4014200"/>
            <a:ext cx="319697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en-US" sz="1400" dirty="0">
                <a:latin typeface="+mn-lt"/>
              </a:rPr>
              <a:t>Прохождение ГИА включает сдачу государственного экзамена и защиту научного доклада</a:t>
            </a:r>
            <a:endParaRPr lang="en-US" altLang="en-US" sz="1400" dirty="0">
              <a:latin typeface="+mn-lt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3288138" y="3356992"/>
            <a:ext cx="5100286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Группа 23"/>
          <p:cNvGrpSpPr/>
          <p:nvPr/>
        </p:nvGrpSpPr>
        <p:grpSpPr>
          <a:xfrm>
            <a:off x="333627" y="1730122"/>
            <a:ext cx="2921319" cy="4751540"/>
            <a:chOff x="401083" y="2120503"/>
            <a:chExt cx="2921319" cy="4751540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>
              <a:off x="654319" y="3356992"/>
              <a:ext cx="1685433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3" name="Диаграмма 3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863400676"/>
                </p:ext>
              </p:extLst>
            </p:nvPr>
          </p:nvGraphicFramePr>
          <p:xfrm>
            <a:off x="434275" y="2120503"/>
            <a:ext cx="2255841" cy="243512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cxnSp>
          <p:nvCxnSpPr>
            <p:cNvPr id="7" name="Прямая соединительная линия 6"/>
            <p:cNvCxnSpPr/>
            <p:nvPr/>
          </p:nvCxnSpPr>
          <p:spPr>
            <a:xfrm>
              <a:off x="401083" y="3099301"/>
              <a:ext cx="0" cy="3772742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Прямоугольник 3"/>
            <p:cNvSpPr>
              <a:spLocks noChangeArrowheads="1"/>
            </p:cNvSpPr>
            <p:nvPr/>
          </p:nvSpPr>
          <p:spPr bwMode="auto">
            <a:xfrm>
              <a:off x="468539" y="5313168"/>
              <a:ext cx="2853863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ru-RU" altLang="en-US" sz="1400" dirty="0">
                  <a:latin typeface="+mn-lt"/>
                </a:rPr>
                <a:t>Допуском к защите научного доклада является успешная сдача государственного экзамена</a:t>
              </a:r>
              <a:endParaRPr lang="en-US" altLang="en-US" sz="1400" dirty="0">
                <a:latin typeface="+mn-lt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1036232" y="3446859"/>
              <a:ext cx="103079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/>
                <a:t>ДОКЛАД</a:t>
              </a:r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994166" y="2847260"/>
              <a:ext cx="113056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/>
                <a:t>ЭКЗАМЕН</a:t>
              </a:r>
            </a:p>
          </p:txBody>
        </p:sp>
      </p:grpSp>
      <p:sp>
        <p:nvSpPr>
          <p:cNvPr id="49" name="Прямоугольник 3"/>
          <p:cNvSpPr>
            <a:spLocks noChangeArrowheads="1"/>
          </p:cNvSpPr>
          <p:nvPr/>
        </p:nvSpPr>
        <p:spPr bwMode="auto">
          <a:xfrm>
            <a:off x="352908" y="5954996"/>
            <a:ext cx="451218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en-US" sz="1400" dirty="0" err="1"/>
              <a:t>Гос.экзамен</a:t>
            </a:r>
            <a:r>
              <a:rPr lang="ru-RU" altLang="en-US" sz="1400" dirty="0"/>
              <a:t> – оценивается по </a:t>
            </a:r>
            <a:r>
              <a:rPr lang="en-US" altLang="en-US" sz="1400" dirty="0"/>
              <a:t>10</a:t>
            </a:r>
            <a:r>
              <a:rPr lang="ru-RU" altLang="en-US" sz="1400" dirty="0"/>
              <a:t>-балльной шкале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en-US" sz="1400" dirty="0"/>
              <a:t>Научный доклад  – оценивается по </a:t>
            </a:r>
            <a:r>
              <a:rPr lang="en-US" altLang="en-US" sz="1400" dirty="0"/>
              <a:t>20</a:t>
            </a:r>
            <a:r>
              <a:rPr lang="ru-RU" altLang="en-US" sz="1400" dirty="0"/>
              <a:t>-балльной шкале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462188" y="4885818"/>
            <a:ext cx="179776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462188" y="5735816"/>
            <a:ext cx="179776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3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8059" y="4113648"/>
            <a:ext cx="838356" cy="772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5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2230" y="1809965"/>
            <a:ext cx="439461" cy="38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7569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AutoShape 12" descr="data:image/png;base64,iVBORw0KGgoAAAANSUhEUgAABKcAAANjCAYAAAB/XnlRAAAgAElEQVR4XuzYMQ0AAAzDsJU/6cHI4xGoZO3KzhEgQIAAAQIECBAgQIAAAQIECBCIBBbtmiVAgAABAgQIECBAgAABAgQIECBw4pQn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4mNXd4AACAASURBVE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3WZNjQAADaVJREFU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fTt2TAIAAMAwzL/ryugTBYOwqz5AgAABAgQIECBAgAABAgQIECCwCYhTG71hAgQIECBAgAABAgQIECBAgAABccoHCBAgQIAAAQIECBAgQIAAAQIENgFxaqM3TIAAAQIECBAgQIAAAQIECBAgIE75AAECBAgQIECAAAECBAgQIECAwCYQyQIDZLDQiGE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latin typeface="Arial" charset="0"/>
            </a:endParaRPr>
          </a:p>
        </p:txBody>
      </p:sp>
      <p:sp>
        <p:nvSpPr>
          <p:cNvPr id="48133" name="AutoShape 19" descr="data:image/png;base64,iVBORw0KGgoAAAANSUhEUgAABKcAAANjCAYAAAB/XnlRAAAgAElEQVR4XuzYMQ0AAAzDsJU/6cHI4xGoZO3KzhEgQIAAAQIECBAgQIAAAQIECBCIBBbtmiVAgAABAgQIECBAgAABAgQIECBw4pQn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4mNXd4AACAASURBVE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3WZNjQAADaVJREFU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+QECBAgQIECAAAECBAgQIECAAIFMQJzK6A0TIECAAAECBAgQIECAAAECBAiIU36AAAECBAgQIECAAAECBAgQIEAgExCnMnrDBAgQIECAAAECBAgQIECAAAEC4pQfIECAAAECBAgQIECAAAECBAgQyATEqYzeMAECBAgQIECAAAECBAgQIECAgDjlBwgQIECAAAECBAgQIECAAAECBDIBcSqjN0yAAAECBAgQIECAAAECBAgQICBOfTt2TAIAAMAwzL/ryugTBYOwqz5AgAABAgQIECBAgAABAgQIECCwCYhTG71hAgQIECBAgAABAgQIECBAgAABccoHCBAgQIAAAQIECBAgQIAAAQIENgFxaqM3TIAAAQIECBAgQIAAAQIECBAgIE75AAECBAgQIECAAAECBAgQIECAwCYQyQIDZLDQiGEAAAAASUVORK5CYII="/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latin typeface="Arial" charset="0"/>
            </a:endParaRPr>
          </a:p>
        </p:txBody>
      </p:sp>
      <p:sp>
        <p:nvSpPr>
          <p:cNvPr id="51206" name="Rectangle 50"/>
          <p:cNvSpPr>
            <a:spLocks noChangeArrowheads="1"/>
          </p:cNvSpPr>
          <p:nvPr/>
        </p:nvSpPr>
        <p:spPr bwMode="auto">
          <a:xfrm>
            <a:off x="337322" y="172750"/>
            <a:ext cx="777131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dirty="0">
                <a:latin typeface="+mn-lt"/>
              </a:rPr>
              <a:t>ДОРОЖНАЯ КАРТА ВЫХОДА НА ГИА</a:t>
            </a:r>
          </a:p>
        </p:txBody>
      </p:sp>
      <p:sp>
        <p:nvSpPr>
          <p:cNvPr id="73" name="Rectangle 7"/>
          <p:cNvSpPr>
            <a:spLocks noChangeArrowheads="1"/>
          </p:cNvSpPr>
          <p:nvPr/>
        </p:nvSpPr>
        <p:spPr bwMode="auto">
          <a:xfrm>
            <a:off x="410566" y="782826"/>
            <a:ext cx="6166321" cy="4571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1800">
              <a:latin typeface="Arial" charset="0"/>
            </a:endParaRPr>
          </a:p>
        </p:txBody>
      </p:sp>
      <p:sp>
        <p:nvSpPr>
          <p:cNvPr id="31" name="Овал 30"/>
          <p:cNvSpPr/>
          <p:nvPr/>
        </p:nvSpPr>
        <p:spPr bwMode="auto">
          <a:xfrm>
            <a:off x="307975" y="3192334"/>
            <a:ext cx="714110" cy="69415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Овал 31"/>
          <p:cNvSpPr/>
          <p:nvPr/>
        </p:nvSpPr>
        <p:spPr bwMode="auto">
          <a:xfrm>
            <a:off x="307975" y="1442625"/>
            <a:ext cx="714110" cy="694150"/>
          </a:xfrm>
          <a:prstGeom prst="ellipse">
            <a:avLst/>
          </a:prstGeom>
          <a:noFill/>
          <a:ln w="19050">
            <a:solidFill>
              <a:srgbClr val="0088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8891"/>
              </a:solidFill>
            </a:endParaRPr>
          </a:p>
        </p:txBody>
      </p:sp>
      <p:sp>
        <p:nvSpPr>
          <p:cNvPr id="19" name="Прямоугольник 3"/>
          <p:cNvSpPr>
            <a:spLocks noChangeArrowheads="1"/>
          </p:cNvSpPr>
          <p:nvPr/>
        </p:nvSpPr>
        <p:spPr bwMode="auto">
          <a:xfrm>
            <a:off x="1368348" y="2420888"/>
            <a:ext cx="7616435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en-US" sz="1800" b="1" dirty="0">
                <a:latin typeface="+mn-lt"/>
              </a:rPr>
              <a:t>ПРЕДСТАВЛЕНИЕ МАТЕРИАЛОВ ПО ГИА В АСПИРАНТСКУЮ ШКОЛУ</a:t>
            </a:r>
          </a:p>
          <a:p>
            <a:pPr>
              <a:spcBef>
                <a:spcPct val="0"/>
              </a:spcBef>
              <a:buFontTx/>
              <a:buNone/>
            </a:pPr>
            <a:endParaRPr lang="ru-RU" altLang="en-US" sz="500" b="1" dirty="0">
              <a:solidFill>
                <a:srgbClr val="018389"/>
              </a:solidFill>
              <a:latin typeface="+mn-lt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214943" y="2348880"/>
            <a:ext cx="8359581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387669" y="1290389"/>
            <a:ext cx="4324795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АТТЕСТАЦИЯ В АСПИРАНТСКОЙ ШКОЛЕ </a:t>
            </a:r>
          </a:p>
          <a:p>
            <a:endParaRPr lang="ru-RU" sz="300" b="1" dirty="0">
              <a:solidFill>
                <a:srgbClr val="018389"/>
              </a:solidFill>
            </a:endParaRPr>
          </a:p>
          <a:p>
            <a:r>
              <a:rPr lang="ru-RU" sz="1600" b="1" dirty="0">
                <a:solidFill>
                  <a:srgbClr val="018389"/>
                </a:solidFill>
              </a:rPr>
              <a:t>НЕОБХОДИМО: </a:t>
            </a:r>
            <a:r>
              <a:rPr lang="ru-RU" sz="1100" dirty="0"/>
              <a:t>СДАТЬ АТТЕСТАЦИОННЫЙ ЛИСТ ЗА 2 ПОЛ. 3 ГОДА С ОТЧЕТОМ ПО ВСЕМ ВИДАМ ДЕЯТЕЛЬНОСТИ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75105" y="1505833"/>
            <a:ext cx="6298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ru-RU" altLang="en-US" sz="3200" b="1" dirty="0">
                <a:latin typeface="Arial Narrow" panose="020B0606020202030204" pitchFamily="34" charset="0"/>
              </a:rPr>
              <a:t>1.</a:t>
            </a:r>
            <a:r>
              <a:rPr lang="ru-RU" altLang="en-US" sz="3200" b="1" dirty="0"/>
              <a:t> </a:t>
            </a:r>
            <a:endParaRPr lang="en-US" altLang="en-US" b="1" dirty="0">
              <a:latin typeface="Agency FB" panose="020B0503020202020204" pitchFamily="34" charset="0"/>
            </a:endParaRPr>
          </a:p>
        </p:txBody>
      </p:sp>
      <p:sp>
        <p:nvSpPr>
          <p:cNvPr id="46" name="Овал 45"/>
          <p:cNvSpPr/>
          <p:nvPr/>
        </p:nvSpPr>
        <p:spPr bwMode="auto">
          <a:xfrm>
            <a:off x="337322" y="5663146"/>
            <a:ext cx="714110" cy="694150"/>
          </a:xfrm>
          <a:prstGeom prst="ellipse">
            <a:avLst/>
          </a:prstGeom>
          <a:noFill/>
          <a:ln w="19050">
            <a:solidFill>
              <a:srgbClr val="0088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889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57893" y="3270824"/>
            <a:ext cx="5581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</a:pPr>
            <a:r>
              <a:rPr lang="ru-RU" altLang="en-US" sz="3200" b="1" dirty="0">
                <a:solidFill>
                  <a:prstClr val="black"/>
                </a:solidFill>
                <a:latin typeface="Arial Narrow" panose="020B0606020202030204" pitchFamily="34" charset="0"/>
              </a:rPr>
              <a:t>2.</a:t>
            </a:r>
            <a:r>
              <a:rPr lang="ru-RU" altLang="en-US" sz="3200" b="1" dirty="0">
                <a:solidFill>
                  <a:prstClr val="black"/>
                </a:solidFill>
              </a:rPr>
              <a:t> </a:t>
            </a:r>
            <a:endParaRPr lang="en-US" altLang="en-US" b="1" dirty="0">
              <a:solidFill>
                <a:prstClr val="black"/>
              </a:solidFill>
              <a:latin typeface="Agency FB" panose="020B0503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75105" y="5717833"/>
            <a:ext cx="5581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</a:pPr>
            <a:r>
              <a:rPr lang="ru-RU" altLang="en-US" sz="3200" b="1" dirty="0">
                <a:solidFill>
                  <a:prstClr val="black"/>
                </a:solidFill>
                <a:latin typeface="Arial Narrow" panose="020B0606020202030204" pitchFamily="34" charset="0"/>
              </a:rPr>
              <a:t>3.</a:t>
            </a:r>
            <a:r>
              <a:rPr lang="ru-RU" altLang="en-US" sz="3200" b="1" dirty="0">
                <a:solidFill>
                  <a:prstClr val="black"/>
                </a:solidFill>
              </a:rPr>
              <a:t> </a:t>
            </a:r>
            <a:endParaRPr lang="en-US" altLang="en-US" b="1" dirty="0">
              <a:solidFill>
                <a:prstClr val="black"/>
              </a:solidFill>
              <a:latin typeface="Agency FB" panose="020B05030202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332733" y="5500702"/>
            <a:ext cx="21673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ПОДГОТОВКА К ГИА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1387669" y="5786454"/>
            <a:ext cx="7509387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dirty="0">
                <a:solidFill>
                  <a:srgbClr val="018389"/>
                </a:solidFill>
              </a:rPr>
              <a:t>НЕОБХОДИМО: </a:t>
            </a:r>
          </a:p>
          <a:p>
            <a:pPr lvl="0"/>
            <a:r>
              <a:rPr lang="ru-RU" sz="1100" b="1" dirty="0">
                <a:solidFill>
                  <a:srgbClr val="018389"/>
                </a:solidFill>
              </a:rPr>
              <a:t>1. </a:t>
            </a:r>
            <a:r>
              <a:rPr lang="ru-RU" sz="1100" dirty="0">
                <a:solidFill>
                  <a:prstClr val="black"/>
                </a:solidFill>
              </a:rPr>
              <a:t>УТОЧНИТЬ РАСПИСАНИЕ КОНСУЛЬТАЦИИ И ГИА НА САЙТЕ АСПИРАНТСКОЙ ШКОЛЫ </a:t>
            </a:r>
            <a:r>
              <a:rPr lang="ru-RU" sz="1100" dirty="0" smtClean="0">
                <a:solidFill>
                  <a:prstClr val="black"/>
                </a:solidFill>
              </a:rPr>
              <a:t>ПО ИСКУССТВУ И ДИЗАЙНУ</a:t>
            </a:r>
            <a:endParaRPr lang="ru-RU" sz="1400" dirty="0">
              <a:solidFill>
                <a:prstClr val="black"/>
              </a:solidFill>
            </a:endParaRPr>
          </a:p>
        </p:txBody>
      </p:sp>
      <p:grpSp>
        <p:nvGrpSpPr>
          <p:cNvPr id="59" name="Группа 58"/>
          <p:cNvGrpSpPr/>
          <p:nvPr/>
        </p:nvGrpSpPr>
        <p:grpSpPr>
          <a:xfrm>
            <a:off x="6416369" y="1498975"/>
            <a:ext cx="2745110" cy="884021"/>
            <a:chOff x="6711824" y="1409798"/>
            <a:chExt cx="2745110" cy="884021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6711824" y="1709044"/>
              <a:ext cx="2745110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600" dirty="0"/>
                <a:t>СРОК СДАЧИ: до </a:t>
              </a:r>
              <a:r>
                <a:rPr lang="ru-RU" sz="1600" dirty="0" smtClean="0"/>
                <a:t>13</a:t>
              </a:r>
              <a:r>
                <a:rPr lang="en-US" sz="1600" dirty="0" smtClean="0"/>
                <a:t> </a:t>
              </a:r>
              <a:r>
                <a:rPr lang="ru-RU" sz="1600" dirty="0"/>
                <a:t>сентября </a:t>
              </a:r>
            </a:p>
            <a:p>
              <a:r>
                <a:rPr lang="ru-RU" sz="1600" dirty="0"/>
                <a:t>20</a:t>
              </a:r>
              <a:r>
                <a:rPr lang="en-US" sz="1600" dirty="0" smtClean="0"/>
                <a:t>2</a:t>
              </a:r>
              <a:r>
                <a:rPr lang="ru-RU" sz="1600" dirty="0"/>
                <a:t>4</a:t>
              </a:r>
              <a:r>
                <a:rPr lang="ru-RU" sz="1600" dirty="0" smtClean="0"/>
                <a:t> </a:t>
              </a:r>
              <a:r>
                <a:rPr lang="ru-RU" sz="1600" dirty="0"/>
                <a:t>года</a:t>
              </a:r>
            </a:p>
          </p:txBody>
        </p:sp>
        <p:pic>
          <p:nvPicPr>
            <p:cNvPr id="62" name="Picture 1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6334" y="1409798"/>
              <a:ext cx="335731" cy="2685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" name="Группа 2"/>
          <p:cNvGrpSpPr/>
          <p:nvPr/>
        </p:nvGrpSpPr>
        <p:grpSpPr>
          <a:xfrm>
            <a:off x="1368348" y="4508383"/>
            <a:ext cx="7737845" cy="1011301"/>
            <a:chOff x="1266551" y="2944976"/>
            <a:chExt cx="7737845" cy="1011301"/>
          </a:xfrm>
        </p:grpSpPr>
        <p:sp>
          <p:nvSpPr>
            <p:cNvPr id="60" name="Прямоугольник 59"/>
            <p:cNvSpPr/>
            <p:nvPr/>
          </p:nvSpPr>
          <p:spPr>
            <a:xfrm>
              <a:off x="1266551" y="2944976"/>
              <a:ext cx="535039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Bef>
                  <a:spcPct val="0"/>
                </a:spcBef>
              </a:pPr>
              <a:r>
                <a:rPr lang="ru-RU" sz="1600" b="1" dirty="0">
                  <a:solidFill>
                    <a:srgbClr val="018389"/>
                  </a:solidFill>
                </a:rPr>
                <a:t>2. </a:t>
              </a:r>
              <a:r>
                <a:rPr lang="ru-RU" altLang="en-US" sz="1100" dirty="0">
                  <a:solidFill>
                    <a:prstClr val="black"/>
                  </a:solidFill>
                </a:rPr>
                <a:t>НАПРАВИТЬ ПО ЭЛЕКТРОННОЙ ПОЧТЕ МЕНЕДЖЕРУ </a:t>
              </a:r>
              <a:r>
                <a:rPr lang="ru-RU" altLang="en-US" sz="1100" u="sng" dirty="0">
                  <a:solidFill>
                    <a:prstClr val="black"/>
                  </a:solidFill>
                </a:rPr>
                <a:t>ИТОГОВУЮ</a:t>
              </a:r>
              <a:r>
                <a:rPr lang="ru-RU" altLang="en-US" sz="1100" dirty="0">
                  <a:solidFill>
                    <a:prstClr val="black"/>
                  </a:solidFill>
                </a:rPr>
                <a:t> ВЕРСИЮ  ОБРАЗОВАТЕЛЬНОГО ПРОЕКТА ДЛЯ ЭКЗАМЕНА (ОБОСНОВАНИЕ) </a:t>
              </a:r>
            </a:p>
            <a:p>
              <a:pPr lvl="0">
                <a:spcBef>
                  <a:spcPct val="0"/>
                </a:spcBef>
              </a:pPr>
              <a:r>
                <a:rPr lang="ru-RU" altLang="en-US" sz="1300" b="1" dirty="0">
                  <a:solidFill>
                    <a:prstClr val="black"/>
                  </a:solidFill>
                </a:rPr>
                <a:t>ФОРМАТ ФАЙЛА</a:t>
              </a:r>
              <a:r>
                <a:rPr lang="ru-RU" altLang="en-US" sz="1300" dirty="0">
                  <a:solidFill>
                    <a:prstClr val="black"/>
                  </a:solidFill>
                </a:rPr>
                <a:t>:  </a:t>
              </a:r>
              <a:r>
                <a:rPr lang="en-US" altLang="en-US" sz="1300" dirty="0">
                  <a:solidFill>
                    <a:prstClr val="black"/>
                  </a:solidFill>
                </a:rPr>
                <a:t>PDF</a:t>
              </a:r>
              <a:r>
                <a:rPr lang="ru-RU" altLang="en-US" sz="1300" dirty="0">
                  <a:solidFill>
                    <a:prstClr val="black"/>
                  </a:solidFill>
                </a:rPr>
                <a:t>  </a:t>
              </a:r>
              <a:r>
                <a:rPr lang="ru-RU" altLang="en-US" sz="1300" b="1" dirty="0">
                  <a:solidFill>
                    <a:prstClr val="black"/>
                  </a:solidFill>
                </a:rPr>
                <a:t>НАЗВАНИЕ ФАЙЛА: </a:t>
              </a:r>
              <a:r>
                <a:rPr lang="ru-RU" altLang="en-US" sz="1300" dirty="0" err="1">
                  <a:solidFill>
                    <a:prstClr val="black"/>
                  </a:solidFill>
                </a:rPr>
                <a:t>Фамилия_госэкзамен</a:t>
              </a:r>
              <a:endParaRPr lang="en-US" altLang="en-US" sz="1300" dirty="0">
                <a:solidFill>
                  <a:prstClr val="black"/>
                </a:solidFill>
              </a:endParaRPr>
            </a:p>
          </p:txBody>
        </p:sp>
        <p:grpSp>
          <p:nvGrpSpPr>
            <p:cNvPr id="74" name="Группа 73"/>
            <p:cNvGrpSpPr/>
            <p:nvPr/>
          </p:nvGrpSpPr>
          <p:grpSpPr>
            <a:xfrm>
              <a:off x="6314571" y="3098563"/>
              <a:ext cx="2689825" cy="857714"/>
              <a:chOff x="6240106" y="1630461"/>
              <a:chExt cx="2689825" cy="857714"/>
            </a:xfrm>
          </p:grpSpPr>
          <p:sp>
            <p:nvSpPr>
              <p:cNvPr id="75" name="Прямоугольник 74"/>
              <p:cNvSpPr/>
              <p:nvPr/>
            </p:nvSpPr>
            <p:spPr>
              <a:xfrm>
                <a:off x="6240106" y="1934177"/>
                <a:ext cx="2689825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500" dirty="0"/>
                  <a:t>СРОК СДАЧИ: до </a:t>
                </a:r>
                <a:r>
                  <a:rPr lang="ru-RU" sz="1500" dirty="0" smtClean="0">
                    <a:solidFill>
                      <a:srgbClr val="FF0000"/>
                    </a:solidFill>
                  </a:rPr>
                  <a:t>3</a:t>
                </a:r>
                <a:r>
                  <a:rPr lang="ru-RU" sz="1500" dirty="0" smtClean="0">
                    <a:solidFill>
                      <a:srgbClr val="FF0000"/>
                    </a:solidFill>
                  </a:rPr>
                  <a:t> </a:t>
                </a:r>
                <a:r>
                  <a:rPr lang="ru-RU" sz="1500" dirty="0" smtClean="0">
                    <a:solidFill>
                      <a:srgbClr val="FF0000"/>
                    </a:solidFill>
                  </a:rPr>
                  <a:t>октября</a:t>
                </a:r>
                <a:endParaRPr lang="ru-RU" sz="1500" dirty="0">
                  <a:solidFill>
                    <a:srgbClr val="FF0000"/>
                  </a:solidFill>
                </a:endParaRPr>
              </a:p>
              <a:p>
                <a:r>
                  <a:rPr lang="ru-RU" sz="1500" dirty="0"/>
                  <a:t>20</a:t>
                </a:r>
                <a:r>
                  <a:rPr lang="en-US" sz="1500" dirty="0" smtClean="0"/>
                  <a:t>2</a:t>
                </a:r>
                <a:r>
                  <a:rPr lang="ru-RU" sz="1500" dirty="0"/>
                  <a:t>4</a:t>
                </a:r>
                <a:r>
                  <a:rPr lang="ru-RU" sz="1500" dirty="0" smtClean="0"/>
                  <a:t> </a:t>
                </a:r>
                <a:r>
                  <a:rPr lang="ru-RU" sz="1500" dirty="0"/>
                  <a:t>года</a:t>
                </a:r>
              </a:p>
            </p:txBody>
          </p:sp>
          <p:pic>
            <p:nvPicPr>
              <p:cNvPr id="76" name="Picture 1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17809" y="1630461"/>
                <a:ext cx="335731" cy="2685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grpSp>
        <p:nvGrpSpPr>
          <p:cNvPr id="2" name="Группа 1"/>
          <p:cNvGrpSpPr/>
          <p:nvPr/>
        </p:nvGrpSpPr>
        <p:grpSpPr>
          <a:xfrm>
            <a:off x="307975" y="2815307"/>
            <a:ext cx="8894546" cy="2629917"/>
            <a:chOff x="298210" y="3866674"/>
            <a:chExt cx="8894546" cy="2629917"/>
          </a:xfrm>
        </p:grpSpPr>
        <p:sp>
          <p:nvSpPr>
            <p:cNvPr id="28" name="Rectangle 14"/>
            <p:cNvSpPr>
              <a:spLocks noChangeArrowheads="1"/>
            </p:cNvSpPr>
            <p:nvPr/>
          </p:nvSpPr>
          <p:spPr bwMode="auto">
            <a:xfrm>
              <a:off x="1375767" y="4884412"/>
              <a:ext cx="7816989" cy="6309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ru-RU" altLang="ru-RU" sz="1100" dirty="0">
                  <a:latin typeface="+mn-lt"/>
                </a:rPr>
                <a:t>ПРОВЕРКУ НА ЗАИМСТВОВАНИЯ (ПЛАГИАТ) В СИСТЕМЕ ПРОВЕРКИ ВШЭ ПРОВОДИТ МЕНЕДЖЕР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ru-RU" altLang="ru-RU" sz="1400" dirty="0">
                  <a:solidFill>
                    <a:srgbClr val="018389"/>
                  </a:solidFill>
                  <a:latin typeface="+mn-lt"/>
                </a:rPr>
                <a:t>ВНИМАНИЕ! </a:t>
              </a:r>
              <a:r>
                <a:rPr lang="ru-RU" altLang="ru-RU" sz="1000" dirty="0">
                  <a:latin typeface="+mn-lt"/>
                </a:rPr>
                <a:t>Пожалуйста, не загружайте самостоятельно предварительные версии доклада на портал НИУ ВШЭ (в </a:t>
              </a:r>
              <a:r>
                <a:rPr lang="ru-RU" altLang="ru-RU" sz="1000" dirty="0" err="1">
                  <a:latin typeface="+mn-lt"/>
                </a:rPr>
                <a:t>т.ч</a:t>
              </a:r>
              <a:r>
                <a:rPr lang="ru-RU" altLang="ru-RU" sz="1000" dirty="0">
                  <a:latin typeface="+mn-lt"/>
                </a:rPr>
                <a:t>. под вымышленными ФИО) так как работу Вы не проверите, а проблемы возникнут (в Вашей истинной работе будет обнаружен 100 % плагиат).</a:t>
              </a:r>
            </a:p>
          </p:txBody>
        </p:sp>
        <p:sp>
          <p:nvSpPr>
            <p:cNvPr id="51" name="Прямоугольник 50"/>
            <p:cNvSpPr/>
            <p:nvPr/>
          </p:nvSpPr>
          <p:spPr>
            <a:xfrm>
              <a:off x="1377904" y="3866674"/>
              <a:ext cx="4863411" cy="7540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Bef>
                  <a:spcPct val="0"/>
                </a:spcBef>
              </a:pPr>
              <a:r>
                <a:rPr lang="ru-RU" altLang="en-US" sz="1600" b="1" dirty="0">
                  <a:solidFill>
                    <a:srgbClr val="018389"/>
                  </a:solidFill>
                </a:rPr>
                <a:t>НЕОБХОДИМО: </a:t>
              </a:r>
            </a:p>
            <a:p>
              <a:pPr lvl="0">
                <a:spcBef>
                  <a:spcPct val="0"/>
                </a:spcBef>
              </a:pPr>
              <a:r>
                <a:rPr lang="ru-RU" sz="1600" b="1" dirty="0">
                  <a:solidFill>
                    <a:srgbClr val="018389"/>
                  </a:solidFill>
                </a:rPr>
                <a:t>1. </a:t>
              </a:r>
              <a:r>
                <a:rPr lang="ru-RU" altLang="en-US" sz="1100" dirty="0">
                  <a:solidFill>
                    <a:prstClr val="black"/>
                  </a:solidFill>
                </a:rPr>
                <a:t>НАПРАВИТЬ ПО ЭЛЕКТРОННОЙ ПОЧТЕ МЕНЕДЖЕРУ </a:t>
              </a:r>
              <a:r>
                <a:rPr lang="ru-RU" altLang="en-US" sz="1100" u="sng" dirty="0">
                  <a:solidFill>
                    <a:prstClr val="black"/>
                  </a:solidFill>
                </a:rPr>
                <a:t>ИТОГОВУЮ</a:t>
              </a:r>
              <a:r>
                <a:rPr lang="ru-RU" altLang="en-US" sz="1100" dirty="0">
                  <a:solidFill>
                    <a:prstClr val="black"/>
                  </a:solidFill>
                </a:rPr>
                <a:t> ВЕРСИЮ  НАУЧНОГО ДОКЛАДА. </a:t>
              </a:r>
            </a:p>
          </p:txBody>
        </p:sp>
        <p:cxnSp>
          <p:nvCxnSpPr>
            <p:cNvPr id="77" name="Прямая соединительная линия 76"/>
            <p:cNvCxnSpPr/>
            <p:nvPr/>
          </p:nvCxnSpPr>
          <p:spPr>
            <a:xfrm flipH="1">
              <a:off x="298210" y="6496591"/>
              <a:ext cx="8654278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8" name="Группа 77"/>
            <p:cNvGrpSpPr/>
            <p:nvPr/>
          </p:nvGrpSpPr>
          <p:grpSpPr>
            <a:xfrm>
              <a:off x="6406604" y="4053606"/>
              <a:ext cx="2499852" cy="888282"/>
              <a:chOff x="6374832" y="1477080"/>
              <a:chExt cx="2499852" cy="888282"/>
            </a:xfrm>
          </p:grpSpPr>
          <p:sp>
            <p:nvSpPr>
              <p:cNvPr id="79" name="Прямоугольник 78"/>
              <p:cNvSpPr/>
              <p:nvPr/>
            </p:nvSpPr>
            <p:spPr>
              <a:xfrm>
                <a:off x="6374832" y="1780587"/>
                <a:ext cx="2499852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600" dirty="0"/>
                  <a:t>СРОК СДАЧИ: до </a:t>
                </a:r>
                <a:r>
                  <a:rPr lang="ru-RU" sz="1600" dirty="0" smtClean="0">
                    <a:solidFill>
                      <a:srgbClr val="FF0000"/>
                    </a:solidFill>
                  </a:rPr>
                  <a:t>2</a:t>
                </a:r>
                <a:r>
                  <a:rPr lang="ru-RU" sz="1600" dirty="0" smtClean="0">
                    <a:solidFill>
                      <a:srgbClr val="FF0000"/>
                    </a:solidFill>
                  </a:rPr>
                  <a:t> </a:t>
                </a:r>
                <a:r>
                  <a:rPr lang="ru-RU" sz="1600" dirty="0" smtClean="0">
                    <a:solidFill>
                      <a:srgbClr val="FF0000"/>
                    </a:solidFill>
                  </a:rPr>
                  <a:t>октября</a:t>
                </a:r>
                <a:endParaRPr lang="ru-RU" sz="1600" dirty="0">
                  <a:solidFill>
                    <a:srgbClr val="FF0000"/>
                  </a:solidFill>
                </a:endParaRPr>
              </a:p>
              <a:p>
                <a:r>
                  <a:rPr lang="ru-RU" sz="1600" dirty="0"/>
                  <a:t> 20</a:t>
                </a:r>
                <a:r>
                  <a:rPr lang="en-US" sz="1600" dirty="0" smtClean="0"/>
                  <a:t>2</a:t>
                </a:r>
                <a:r>
                  <a:rPr lang="ru-RU" sz="1600" dirty="0"/>
                  <a:t>4</a:t>
                </a:r>
                <a:r>
                  <a:rPr lang="ru-RU" sz="1600" dirty="0" smtClean="0"/>
                  <a:t> </a:t>
                </a:r>
                <a:r>
                  <a:rPr lang="ru-RU" sz="1600" dirty="0"/>
                  <a:t>года</a:t>
                </a:r>
              </a:p>
            </p:txBody>
          </p:sp>
          <p:pic>
            <p:nvPicPr>
              <p:cNvPr id="80" name="Picture 1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91515" y="1477080"/>
                <a:ext cx="335731" cy="2685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68" name="Прямоугольник 67"/>
            <p:cNvSpPr/>
            <p:nvPr/>
          </p:nvSpPr>
          <p:spPr>
            <a:xfrm>
              <a:off x="1322968" y="4521550"/>
              <a:ext cx="5562920" cy="2923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Bef>
                  <a:spcPct val="0"/>
                </a:spcBef>
              </a:pPr>
              <a:r>
                <a:rPr lang="ru-RU" altLang="en-US" sz="1300" b="1" dirty="0">
                  <a:solidFill>
                    <a:prstClr val="black"/>
                  </a:solidFill>
                </a:rPr>
                <a:t>ФОРМАТ ФАЙЛА</a:t>
              </a:r>
              <a:r>
                <a:rPr lang="ru-RU" altLang="en-US" sz="1300" dirty="0">
                  <a:solidFill>
                    <a:prstClr val="black"/>
                  </a:solidFill>
                </a:rPr>
                <a:t>:  </a:t>
              </a:r>
              <a:r>
                <a:rPr lang="en-US" altLang="en-US" sz="1300" dirty="0">
                  <a:solidFill>
                    <a:prstClr val="black"/>
                  </a:solidFill>
                </a:rPr>
                <a:t>PDF</a:t>
              </a:r>
              <a:r>
                <a:rPr lang="ru-RU" altLang="en-US" sz="1300" dirty="0">
                  <a:solidFill>
                    <a:prstClr val="black"/>
                  </a:solidFill>
                </a:rPr>
                <a:t>  </a:t>
              </a:r>
              <a:r>
                <a:rPr lang="ru-RU" altLang="en-US" sz="1300" b="1" dirty="0">
                  <a:solidFill>
                    <a:prstClr val="black"/>
                  </a:solidFill>
                </a:rPr>
                <a:t>НАЗВАНИЕ ФАЙЛА: </a:t>
              </a:r>
              <a:r>
                <a:rPr lang="ru-RU" altLang="en-US" sz="1300" dirty="0" err="1">
                  <a:solidFill>
                    <a:prstClr val="black"/>
                  </a:solidFill>
                </a:rPr>
                <a:t>Фамилия_доклад</a:t>
              </a:r>
              <a:endParaRPr lang="en-US" altLang="en-US" sz="13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4" name="Прямая соединительная линия 13"/>
          <p:cNvCxnSpPr/>
          <p:nvPr/>
        </p:nvCxnSpPr>
        <p:spPr>
          <a:xfrm>
            <a:off x="1429077" y="4569183"/>
            <a:ext cx="7494976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23890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295</Words>
  <Application>Microsoft Office PowerPoint</Application>
  <PresentationFormat>Экран (4:3)</PresentationFormat>
  <Paragraphs>50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Agency FB</vt:lpstr>
      <vt:lpstr>Arial</vt:lpstr>
      <vt:lpstr>Arial Narrow</vt:lpstr>
      <vt:lpstr>Calibri</vt:lpstr>
      <vt:lpstr>Тема Office</vt:lpstr>
      <vt:lpstr>Презентация PowerPoint</vt:lpstr>
      <vt:lpstr>Презентация PowerPoint</vt:lpstr>
    </vt:vector>
  </TitlesOfParts>
  <Company>HSE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USER01</dc:creator>
  <cp:lastModifiedBy>Герус Евгения Владимировна</cp:lastModifiedBy>
  <cp:revision>53</cp:revision>
  <dcterms:created xsi:type="dcterms:W3CDTF">2017-08-14T15:58:43Z</dcterms:created>
  <dcterms:modified xsi:type="dcterms:W3CDTF">2024-08-27T09:50:15Z</dcterms:modified>
</cp:coreProperties>
</file>