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86" r:id="rId2"/>
    <p:sldId id="285" r:id="rId3"/>
    <p:sldId id="259" r:id="rId4"/>
    <p:sldId id="287" r:id="rId5"/>
    <p:sldId id="288" r:id="rId6"/>
    <p:sldId id="291" r:id="rId7"/>
    <p:sldId id="262" r:id="rId8"/>
    <p:sldId id="290" r:id="rId9"/>
    <p:sldId id="293" r:id="rId10"/>
  </p:sldIdLst>
  <p:sldSz cx="9144000" cy="5143500" type="screen16x9"/>
  <p:notesSz cx="6858000" cy="9144000"/>
  <p:embeddedFontLst>
    <p:embeddedFont>
      <p:font typeface="Barlow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iriam Libre" panose="020B0604020202020204" charset="-79"/>
      <p:regular r:id="rId20"/>
      <p:bold r:id="rId21"/>
    </p:embeddedFont>
    <p:embeddedFont>
      <p:font typeface="Barlow Light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B3C9FE-158E-406B-A9B4-5E74F7B5A202}">
  <a:tblStyle styleId="{78B3C9FE-158E-406B-A9B4-5E74F7B5A2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9985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42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A5B0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7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mirror/pubs/share/21750817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1835696" y="1275606"/>
            <a:ext cx="5472608" cy="30963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The recommended structure of the </a:t>
            </a:r>
            <a:r>
              <a:rPr lang="en-US" b="1" dirty="0" smtClean="0">
                <a:solidFill>
                  <a:schemeClr val="tx1"/>
                </a:solidFill>
              </a:rPr>
              <a:t>synopsis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(the total volume is about 1500 words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457200" y="411511"/>
            <a:ext cx="5138700" cy="864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titl</a:t>
            </a:r>
            <a:r>
              <a:rPr lang="en-US" dirty="0" smtClean="0"/>
              <a:t>e page</a:t>
            </a:r>
            <a:endParaRPr dirty="0"/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2"/>
          </p:nvPr>
        </p:nvSpPr>
        <p:spPr>
          <a:xfrm>
            <a:off x="467544" y="3795886"/>
            <a:ext cx="5328592" cy="115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200" dirty="0" smtClean="0"/>
              <a:t>The sphere of research according to “passport of specialty” </a:t>
            </a:r>
            <a:r>
              <a:rPr lang="ru-RU" sz="1200" dirty="0" smtClean="0"/>
              <a:t>(</a:t>
            </a:r>
            <a:r>
              <a:rPr lang="en-US" sz="1200" dirty="0" smtClean="0"/>
              <a:t>please, provide your proposal with items from the list </a:t>
            </a:r>
            <a:r>
              <a:rPr lang="ru-RU" sz="1200" dirty="0" smtClean="0"/>
              <a:t>– </a:t>
            </a:r>
            <a:r>
              <a:rPr lang="ru-RU" sz="1200" dirty="0" smtClean="0"/>
              <a:t>5.4.1., 5.4.2, 5.4.3., 5.4.4.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Where can I find the list? </a:t>
            </a:r>
            <a:r>
              <a:rPr lang="en-US" sz="1200" dirty="0"/>
              <a:t>Here -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www.hse.ru/mirror/pubs/share/217508179</a:t>
            </a:r>
            <a:r>
              <a:rPr lang="ru-RU" sz="1200" dirty="0" smtClean="0"/>
              <a:t> 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 </a:t>
            </a:r>
            <a:endParaRPr lang="ru-RU"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000000"/>
              </a:solidFill>
            </a:endParaRPr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251520" y="1347614"/>
            <a:ext cx="5688632" cy="187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ru-RU" b="1" dirty="0" smtClean="0">
                <a:latin typeface="+mj-lt"/>
              </a:rPr>
              <a:t>Предлагаемая </a:t>
            </a:r>
            <a:r>
              <a:rPr lang="ru-RU" b="1" dirty="0">
                <a:latin typeface="+mj-lt"/>
              </a:rPr>
              <a:t>тема диссертации</a:t>
            </a:r>
            <a:r>
              <a:rPr lang="en-US" b="1" dirty="0">
                <a:latin typeface="+mj-lt"/>
              </a:rPr>
              <a:t> </a:t>
            </a:r>
            <a:r>
              <a:rPr lang="en-US" b="1" dirty="0" smtClean="0">
                <a:latin typeface="+mj-lt"/>
              </a:rPr>
              <a:t>/</a:t>
            </a:r>
            <a:r>
              <a:rPr lang="en-US" b="1" dirty="0">
                <a:latin typeface="+mj-lt"/>
              </a:rPr>
              <a:t> </a:t>
            </a:r>
            <a:endParaRPr lang="en-US" b="1" dirty="0" smtClean="0">
              <a:latin typeface="+mj-lt"/>
            </a:endParaRPr>
          </a:p>
          <a:p>
            <a:pPr marL="114300" indent="0">
              <a:buNone/>
            </a:pPr>
            <a:r>
              <a:rPr lang="en-US" b="1" dirty="0" smtClean="0">
                <a:latin typeface="+mj-lt"/>
              </a:rPr>
              <a:t>The </a:t>
            </a:r>
            <a:r>
              <a:rPr lang="en-US" b="1" dirty="0">
                <a:latin typeface="+mj-lt"/>
              </a:rPr>
              <a:t>proposed title of the </a:t>
            </a:r>
            <a:r>
              <a:rPr lang="en-US" b="1" dirty="0" smtClean="0">
                <a:latin typeface="+mj-lt"/>
              </a:rPr>
              <a:t>thesis</a:t>
            </a:r>
          </a:p>
          <a:p>
            <a:pPr marL="114300" indent="0">
              <a:buNone/>
            </a:pPr>
            <a:r>
              <a:rPr lang="en-US" i="1" dirty="0" smtClean="0"/>
              <a:t>In Russian  and in English  or just in English (if you can’t speak Russian)</a:t>
            </a:r>
          </a:p>
          <a:p>
            <a:pPr marL="114300" indent="0">
              <a:buNone/>
            </a:pPr>
            <a:r>
              <a:rPr lang="en-US" b="1" dirty="0" smtClean="0"/>
              <a:t>The proposed supervisor</a:t>
            </a:r>
          </a:p>
          <a:p>
            <a:pPr marL="114300" indent="0"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6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395536" y="267494"/>
            <a:ext cx="5554960" cy="15527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dirty="0">
                <a:latin typeface="+mn-lt"/>
              </a:rPr>
              <a:t>Постановка </a:t>
            </a:r>
            <a:r>
              <a:rPr lang="ru-RU" sz="2800" dirty="0" smtClean="0">
                <a:latin typeface="+mn-lt"/>
              </a:rPr>
              <a:t>исследовательской </a:t>
            </a:r>
            <a:r>
              <a:rPr lang="ru-RU" sz="2800" dirty="0">
                <a:latin typeface="+mn-lt"/>
              </a:rPr>
              <a:t>проблемы / </a:t>
            </a:r>
            <a:r>
              <a:rPr lang="ru-RU" sz="2800" dirty="0" err="1">
                <a:latin typeface="+mn-lt"/>
              </a:rPr>
              <a:t>Statement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of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research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problem</a:t>
            </a:r>
            <a:r>
              <a:rPr lang="ru-RU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(200 words</a:t>
            </a:r>
            <a:r>
              <a:rPr lang="en-US" sz="2800" dirty="0" smtClean="0">
                <a:latin typeface="+mn-lt"/>
              </a:rPr>
              <a:t>)</a:t>
            </a:r>
            <a:endParaRPr sz="2800" dirty="0">
              <a:latin typeface="+mn-lt"/>
            </a:endParaRPr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251520" y="1707654"/>
            <a:ext cx="5760640" cy="3024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 smtClean="0"/>
              <a:t>Please</a:t>
            </a:r>
            <a:r>
              <a:rPr lang="en-US" dirty="0"/>
              <a:t>, do not write about the </a:t>
            </a:r>
            <a:r>
              <a:rPr lang="en-US" dirty="0" smtClean="0"/>
              <a:t>social </a:t>
            </a:r>
            <a:r>
              <a:rPr lang="en-US" dirty="0"/>
              <a:t>problem you are going to study - describe the research problem, i.e. a puzzle you are going to solve / a contradiction between the existing knowledge and reality you are going to explain / a lack of knowledge you are going to fill. </a:t>
            </a:r>
            <a:endParaRPr lang="ru-RU" dirty="0" smtClean="0"/>
          </a:p>
          <a:p>
            <a:pPr marL="76200" indent="0">
              <a:buNone/>
            </a:pPr>
            <a:r>
              <a:rPr lang="en-US" dirty="0" smtClean="0"/>
              <a:t>Be </a:t>
            </a:r>
            <a:r>
              <a:rPr lang="en-US" dirty="0"/>
              <a:t>short and convincing!</a:t>
            </a:r>
            <a:endParaRPr lang="ru-RU" dirty="0"/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395536" y="267494"/>
            <a:ext cx="5554960" cy="15527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400" dirty="0">
                <a:latin typeface="+mj-lt"/>
              </a:rPr>
              <a:t>Краткая характеристика степени разработанности проблемы</a:t>
            </a:r>
            <a:r>
              <a:rPr lang="en-US" sz="2400" dirty="0">
                <a:latin typeface="+mj-lt"/>
              </a:rPr>
              <a:t> / Short expose of the state of expertise in your field  (500 words)</a:t>
            </a:r>
            <a:endParaRPr sz="2400" dirty="0">
              <a:latin typeface="+mj-lt"/>
            </a:endParaRPr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251520" y="1707654"/>
            <a:ext cx="6048672" cy="3024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sz="1800" dirty="0"/>
              <a:t>You needn't provide an extended literature review here; just the </a:t>
            </a:r>
            <a:r>
              <a:rPr lang="en-US" sz="1800" b="1" dirty="0"/>
              <a:t>main structure </a:t>
            </a:r>
            <a:r>
              <a:rPr lang="en-US" sz="1800" dirty="0"/>
              <a:t>of the research field, most important achievements and revealed theoretical and/or m</a:t>
            </a:r>
            <a:r>
              <a:rPr lang="en-US" sz="1800" dirty="0" smtClean="0"/>
              <a:t>ethodological</a:t>
            </a:r>
            <a:r>
              <a:rPr lang="en-US" sz="1800" dirty="0"/>
              <a:t>  problems. </a:t>
            </a:r>
            <a:endParaRPr lang="en-US" sz="1800" dirty="0" smtClean="0"/>
          </a:p>
          <a:p>
            <a:pPr marL="76200" indent="0">
              <a:buNone/>
            </a:pPr>
            <a:r>
              <a:rPr lang="en-US" sz="1800" dirty="0" smtClean="0"/>
              <a:t>Please</a:t>
            </a:r>
            <a:r>
              <a:rPr lang="en-US" sz="1800" dirty="0"/>
              <a:t>, write about your </a:t>
            </a:r>
            <a:r>
              <a:rPr lang="en-US" sz="1800" b="1" dirty="0"/>
              <a:t>research problem</a:t>
            </a:r>
            <a:r>
              <a:rPr lang="en-US" sz="1800" dirty="0"/>
              <a:t>, not about your case! </a:t>
            </a:r>
            <a:endParaRPr lang="en-US" sz="1800" dirty="0" smtClean="0"/>
          </a:p>
          <a:p>
            <a:pPr marL="76200" indent="0">
              <a:buNone/>
            </a:pPr>
            <a:r>
              <a:rPr lang="en-US" sz="1800" dirty="0" smtClean="0"/>
              <a:t>A </a:t>
            </a:r>
            <a:r>
              <a:rPr lang="en-US" sz="1800" b="1" dirty="0"/>
              <a:t>lack of research </a:t>
            </a:r>
            <a:r>
              <a:rPr lang="en-US" sz="1800" dirty="0"/>
              <a:t>describing your case is not necessarily a good argument for your research. </a:t>
            </a:r>
            <a:endParaRPr lang="en-US" sz="1800" dirty="0" smtClean="0"/>
          </a:p>
          <a:p>
            <a:pPr marL="76200" indent="0">
              <a:buNone/>
            </a:pPr>
            <a:r>
              <a:rPr lang="en-US" sz="1800" dirty="0" smtClean="0"/>
              <a:t>Don't </a:t>
            </a:r>
            <a:r>
              <a:rPr lang="en-US" sz="1800" dirty="0"/>
              <a:t>forget to </a:t>
            </a:r>
            <a:r>
              <a:rPr lang="en-US" sz="1800" b="1" dirty="0"/>
              <a:t>make references </a:t>
            </a:r>
            <a:r>
              <a:rPr lang="en-US" sz="1800" dirty="0"/>
              <a:t>to the literature you mention!</a:t>
            </a:r>
            <a:endParaRPr lang="ru-RU" sz="1800" dirty="0"/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9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395536" y="267495"/>
            <a:ext cx="5554960" cy="1080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400" dirty="0">
                <a:latin typeface="+mj-lt"/>
              </a:rPr>
              <a:t>Характеристика замысла исследования</a:t>
            </a:r>
            <a:r>
              <a:rPr lang="en-US" sz="2400" dirty="0">
                <a:latin typeface="+mj-lt"/>
              </a:rPr>
              <a:t> / The outline of the research </a:t>
            </a:r>
            <a:r>
              <a:rPr lang="en-US" sz="2400" dirty="0" smtClean="0">
                <a:latin typeface="+mj-lt"/>
              </a:rPr>
              <a:t>design (500 words)</a:t>
            </a:r>
            <a:endParaRPr sz="2400" dirty="0">
              <a:latin typeface="+mj-lt"/>
            </a:endParaRPr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251520" y="1275606"/>
            <a:ext cx="6048672" cy="3672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>
                <a:latin typeface="+mn-lt"/>
              </a:rPr>
              <a:t>Проблема исследования / </a:t>
            </a:r>
            <a:r>
              <a:rPr lang="en-US" sz="1800" dirty="0" smtClean="0">
                <a:latin typeface="+mn-lt"/>
              </a:rPr>
              <a:t>Research question (main/core and additional)</a:t>
            </a:r>
            <a:endParaRPr lang="ru-RU" sz="1800" dirty="0">
              <a:latin typeface="+mn-lt"/>
            </a:endParaRPr>
          </a:p>
          <a:p>
            <a:r>
              <a:rPr lang="ru-RU" sz="1800" dirty="0" smtClean="0">
                <a:latin typeface="+mn-lt"/>
              </a:rPr>
              <a:t>Теоретическая </a:t>
            </a:r>
            <a:r>
              <a:rPr lang="ru-RU" sz="1800" dirty="0">
                <a:latin typeface="+mn-lt"/>
              </a:rPr>
              <a:t>база </a:t>
            </a:r>
            <a:r>
              <a:rPr lang="ru-RU" sz="1800" dirty="0" smtClean="0">
                <a:latin typeface="+mn-lt"/>
              </a:rPr>
              <a:t>исследования</a:t>
            </a:r>
            <a:r>
              <a:rPr lang="en-US" sz="1800" dirty="0" smtClean="0">
                <a:latin typeface="+mn-lt"/>
              </a:rPr>
              <a:t> / theoretical frameworks </a:t>
            </a:r>
            <a:endParaRPr lang="ru-RU" sz="1800" dirty="0">
              <a:latin typeface="+mn-lt"/>
            </a:endParaRPr>
          </a:p>
          <a:p>
            <a:r>
              <a:rPr lang="ru-RU" sz="1800" dirty="0">
                <a:latin typeface="+mn-lt"/>
              </a:rPr>
              <a:t>Гипотезы исследования (если </a:t>
            </a:r>
            <a:r>
              <a:rPr lang="ru-RU" sz="1800" dirty="0" err="1">
                <a:latin typeface="+mn-lt"/>
              </a:rPr>
              <a:t>релевантно</a:t>
            </a:r>
            <a:r>
              <a:rPr lang="ru-RU" sz="1800" dirty="0" smtClean="0">
                <a:latin typeface="+mn-lt"/>
              </a:rPr>
              <a:t>)</a:t>
            </a:r>
            <a:r>
              <a:rPr lang="en-US" sz="1800" dirty="0" smtClean="0">
                <a:latin typeface="+mn-lt"/>
              </a:rPr>
              <a:t> / Hypothesis </a:t>
            </a:r>
            <a:endParaRPr lang="ru-RU" sz="1800" dirty="0">
              <a:latin typeface="+mn-lt"/>
            </a:endParaRPr>
          </a:p>
          <a:p>
            <a:r>
              <a:rPr lang="ru-RU" sz="1800" dirty="0">
                <a:latin typeface="+mn-lt"/>
              </a:rPr>
              <a:t>Цель </a:t>
            </a:r>
            <a:r>
              <a:rPr lang="en-US" sz="1800" dirty="0" smtClean="0">
                <a:latin typeface="+mn-lt"/>
              </a:rPr>
              <a:t> </a:t>
            </a:r>
            <a:r>
              <a:rPr lang="ru-RU" sz="1800" dirty="0" smtClean="0">
                <a:latin typeface="+mn-lt"/>
              </a:rPr>
              <a:t>и задачи </a:t>
            </a:r>
            <a:r>
              <a:rPr lang="ru-RU" sz="1800" dirty="0">
                <a:latin typeface="+mn-lt"/>
              </a:rPr>
              <a:t>(соотнесенные с методами и ориентированные на результат) </a:t>
            </a:r>
            <a:r>
              <a:rPr lang="ru-RU" sz="1800" dirty="0" smtClean="0">
                <a:latin typeface="+mn-lt"/>
              </a:rPr>
              <a:t>/  </a:t>
            </a:r>
            <a:r>
              <a:rPr lang="en-US" sz="1800" dirty="0" smtClean="0">
                <a:latin typeface="+mn-lt"/>
              </a:rPr>
              <a:t>Goal and tasks </a:t>
            </a:r>
            <a:endParaRPr lang="ru-RU" sz="1800" dirty="0">
              <a:latin typeface="+mn-lt"/>
            </a:endParaRPr>
          </a:p>
          <a:p>
            <a:r>
              <a:rPr lang="ru-RU" sz="1800" dirty="0">
                <a:latin typeface="+mn-lt"/>
              </a:rPr>
              <a:t>Объект  </a:t>
            </a:r>
            <a:r>
              <a:rPr lang="en-US" sz="1800" dirty="0">
                <a:latin typeface="+mn-lt"/>
              </a:rPr>
              <a:t>/</a:t>
            </a:r>
            <a:r>
              <a:rPr lang="en-US" sz="1800" dirty="0" smtClean="0">
                <a:latin typeface="+mn-lt"/>
              </a:rPr>
              <a:t> Social group under investigation oriented to problem solving </a:t>
            </a:r>
          </a:p>
          <a:p>
            <a:r>
              <a:rPr lang="ru-RU" sz="1800" dirty="0">
                <a:latin typeface="+mn-lt"/>
              </a:rPr>
              <a:t>Предмет  </a:t>
            </a:r>
            <a:r>
              <a:rPr lang="en-US" sz="1800" dirty="0">
                <a:latin typeface="+mn-lt"/>
              </a:rPr>
              <a:t>/ research  focus</a:t>
            </a:r>
          </a:p>
          <a:p>
            <a:endParaRPr lang="ru-RU" sz="1800" dirty="0">
              <a:latin typeface="+mn-lt"/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01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Характеристика замысла исследования</a:t>
            </a:r>
            <a:r>
              <a:rPr lang="en-US" sz="3200" dirty="0"/>
              <a:t> / The outline of the research design (500 words</a:t>
            </a:r>
            <a:r>
              <a:rPr lang="en-US" sz="3200" dirty="0" smtClean="0"/>
              <a:t>) -2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1275606"/>
            <a:ext cx="5616624" cy="3562644"/>
          </a:xfrm>
        </p:spPr>
        <p:txBody>
          <a:bodyPr/>
          <a:lstStyle/>
          <a:p>
            <a:r>
              <a:rPr lang="ru-RU" sz="1600" dirty="0" smtClean="0">
                <a:latin typeface="+mn-lt"/>
              </a:rPr>
              <a:t>Основные </a:t>
            </a:r>
            <a:r>
              <a:rPr lang="ru-RU" sz="1600" dirty="0">
                <a:latin typeface="+mn-lt"/>
              </a:rPr>
              <a:t>рабочие понятия/ </a:t>
            </a:r>
            <a:r>
              <a:rPr lang="en-US" sz="1600" dirty="0">
                <a:latin typeface="+mn-lt"/>
              </a:rPr>
              <a:t>Key concepts </a:t>
            </a:r>
            <a:r>
              <a:rPr lang="ru-RU" sz="1600" dirty="0">
                <a:latin typeface="+mn-lt"/>
              </a:rPr>
              <a:t>(</a:t>
            </a:r>
            <a:r>
              <a:rPr lang="ru-RU" sz="1600" dirty="0" err="1">
                <a:latin typeface="+mn-lt"/>
              </a:rPr>
              <a:t>definitions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and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operationalizations</a:t>
            </a:r>
            <a:r>
              <a:rPr lang="ru-RU" sz="1600" dirty="0">
                <a:latin typeface="+mn-lt"/>
              </a:rPr>
              <a:t>)</a:t>
            </a:r>
          </a:p>
          <a:p>
            <a:r>
              <a:rPr lang="ru-RU" sz="1600" dirty="0">
                <a:latin typeface="+mn-lt"/>
              </a:rPr>
              <a:t>Методы исследования</a:t>
            </a:r>
            <a:r>
              <a:rPr lang="en-US" sz="1600" dirty="0">
                <a:latin typeface="+mn-lt"/>
              </a:rPr>
              <a:t> /Methods related to tasks fulfilment (what contribution each method makes to achieve the </a:t>
            </a:r>
            <a:r>
              <a:rPr lang="en-US" sz="1600" dirty="0" smtClean="0">
                <a:latin typeface="+mn-lt"/>
              </a:rPr>
              <a:t>goal</a:t>
            </a:r>
            <a:r>
              <a:rPr lang="ru-RU" sz="1600" dirty="0" smtClean="0">
                <a:latin typeface="+mn-lt"/>
              </a:rPr>
              <a:t>?)</a:t>
            </a:r>
            <a:endParaRPr lang="ru-RU" sz="1600" dirty="0">
              <a:latin typeface="+mn-lt"/>
            </a:endParaRPr>
          </a:p>
          <a:p>
            <a:r>
              <a:rPr lang="ru-RU" sz="1600" dirty="0">
                <a:latin typeface="+mn-lt"/>
              </a:rPr>
              <a:t>Ожидаемые результаты </a:t>
            </a:r>
            <a:r>
              <a:rPr lang="en-US" sz="1600" dirty="0">
                <a:latin typeface="+mn-lt"/>
              </a:rPr>
              <a:t>/ Research outcomes (What kind of knowledge are you going to produce? How will you access the success of your research project</a:t>
            </a:r>
            <a:r>
              <a:rPr lang="en-US" sz="1600" dirty="0" smtClean="0">
                <a:latin typeface="+mn-lt"/>
              </a:rPr>
              <a:t>?)</a:t>
            </a:r>
          </a:p>
          <a:p>
            <a:r>
              <a:rPr lang="ru-RU" sz="1600" dirty="0">
                <a:latin typeface="+mn-lt"/>
              </a:rPr>
              <a:t>Обоснование границ исследования</a:t>
            </a:r>
            <a:r>
              <a:rPr lang="en-US" sz="1600" dirty="0">
                <a:latin typeface="+mn-lt"/>
              </a:rPr>
              <a:t> / Scope and limitations of </a:t>
            </a:r>
            <a:r>
              <a:rPr lang="en-US" sz="1600" dirty="0" smtClean="0">
                <a:latin typeface="+mn-lt"/>
              </a:rPr>
              <a:t>research (Describe </a:t>
            </a:r>
            <a:r>
              <a:rPr lang="en-US" sz="1600" dirty="0">
                <a:latin typeface="+mn-lt"/>
              </a:rPr>
              <a:t>and justify your choice of cases to be studied, chronology of your research; the selection of data and </a:t>
            </a:r>
            <a:r>
              <a:rPr lang="en-US" sz="1600" dirty="0" smtClean="0">
                <a:latin typeface="+mn-lt"/>
              </a:rPr>
              <a:t>methods</a:t>
            </a:r>
            <a:r>
              <a:rPr lang="en-US" sz="1600" dirty="0">
                <a:latin typeface="+mn-lt"/>
              </a:rPr>
              <a:t>,</a:t>
            </a:r>
            <a:r>
              <a:rPr lang="en-US" sz="1600" dirty="0" smtClean="0">
                <a:latin typeface="+mn-lt"/>
              </a:rPr>
              <a:t> if </a:t>
            </a:r>
            <a:r>
              <a:rPr lang="en-US" sz="1600" dirty="0">
                <a:latin typeface="+mn-lt"/>
              </a:rPr>
              <a:t>it limits the scope of your research</a:t>
            </a:r>
            <a:r>
              <a:rPr lang="en-US" sz="1600" dirty="0" smtClean="0">
                <a:latin typeface="+mn-lt"/>
              </a:rPr>
              <a:t>)</a:t>
            </a:r>
            <a:r>
              <a:rPr lang="ru-RU" sz="1600" dirty="0" smtClean="0">
                <a:latin typeface="+mn-lt"/>
              </a:rPr>
              <a:t>.</a:t>
            </a:r>
            <a:r>
              <a:rPr lang="en-US" sz="1600" dirty="0">
                <a:latin typeface="+mn-lt"/>
              </a:rPr>
              <a:t> </a:t>
            </a:r>
            <a:endParaRPr lang="ru-RU" sz="1600" dirty="0">
              <a:latin typeface="+mn-lt"/>
            </a:endParaRPr>
          </a:p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8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ctrTitle" idx="4294967295"/>
          </p:nvPr>
        </p:nvSpPr>
        <p:spPr>
          <a:xfrm>
            <a:off x="107504" y="339502"/>
            <a:ext cx="2808312" cy="28285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2800" dirty="0" err="1">
                <a:latin typeface="+mn-lt"/>
              </a:rPr>
              <a:t>Поэтапный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план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исследования</a:t>
            </a:r>
            <a:r>
              <a:rPr lang="en-US" sz="2800" dirty="0">
                <a:latin typeface="+mn-lt"/>
              </a:rPr>
              <a:t> / Sequencing the main stages of </a:t>
            </a:r>
            <a:r>
              <a:rPr lang="en-US" sz="2800" dirty="0" smtClean="0">
                <a:latin typeface="+mn-lt"/>
              </a:rPr>
              <a:t>research</a:t>
            </a:r>
            <a:endParaRPr sz="2800" dirty="0">
              <a:latin typeface="+mn-lt"/>
            </a:endParaRPr>
          </a:p>
        </p:txBody>
      </p:sp>
      <p:sp>
        <p:nvSpPr>
          <p:cNvPr id="281" name="Google Shape;281;p19"/>
          <p:cNvSpPr txBox="1">
            <a:spLocks noGrp="1"/>
          </p:cNvSpPr>
          <p:nvPr>
            <p:ph type="subTitle" idx="4294967295"/>
          </p:nvPr>
        </p:nvSpPr>
        <p:spPr>
          <a:xfrm>
            <a:off x="454550" y="3291830"/>
            <a:ext cx="2229600" cy="13777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sz="1800" dirty="0" smtClean="0"/>
              <a:t>I should write here about procedures  to gain the goal in 100 words</a:t>
            </a:r>
            <a:endParaRPr lang="ru-RU" sz="1800" dirty="0"/>
          </a:p>
        </p:txBody>
      </p:sp>
      <p:grpSp>
        <p:nvGrpSpPr>
          <p:cNvPr id="282" name="Google Shape;282;p19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283" name="Google Shape;283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19"/>
          <p:cNvGrpSpPr/>
          <p:nvPr/>
        </p:nvGrpSpPr>
        <p:grpSpPr>
          <a:xfrm rot="-587295">
            <a:off x="4831103" y="3518436"/>
            <a:ext cx="1105140" cy="1105077"/>
            <a:chOff x="576250" y="4319400"/>
            <a:chExt cx="442075" cy="442050"/>
          </a:xfrm>
        </p:grpSpPr>
        <p:sp>
          <p:nvSpPr>
            <p:cNvPr id="286" name="Google Shape;286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19"/>
          <p:cNvSpPr/>
          <p:nvPr/>
        </p:nvSpPr>
        <p:spPr>
          <a:xfrm>
            <a:off x="4346385" y="1101027"/>
            <a:ext cx="420148" cy="40117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9"/>
          <p:cNvSpPr/>
          <p:nvPr/>
        </p:nvSpPr>
        <p:spPr>
          <a:xfrm rot="2697410">
            <a:off x="7115127" y="3154920"/>
            <a:ext cx="637798" cy="60899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7619694" y="2807253"/>
            <a:ext cx="255471" cy="2440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9"/>
          <p:cNvSpPr/>
          <p:nvPr/>
        </p:nvSpPr>
        <p:spPr>
          <a:xfrm rot="1279871">
            <a:off x="4055299" y="2311116"/>
            <a:ext cx="255414" cy="24398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395536" y="267494"/>
            <a:ext cx="5554960" cy="18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dirty="0" smtClean="0">
                <a:latin typeface="+mn-lt"/>
              </a:rPr>
              <a:t>Two last points (in attachments)</a:t>
            </a:r>
            <a:endParaRPr sz="3200" dirty="0">
              <a:latin typeface="+mn-lt"/>
            </a:endParaRPr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251520" y="2355726"/>
            <a:ext cx="5544616" cy="2592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 smtClean="0">
                <a:latin typeface="+mn-lt"/>
              </a:rPr>
              <a:t>1. </a:t>
            </a:r>
            <a:r>
              <a:rPr lang="ru-RU" dirty="0" smtClean="0">
                <a:latin typeface="+mn-lt"/>
              </a:rPr>
              <a:t>Структура </a:t>
            </a:r>
            <a:r>
              <a:rPr lang="ru-RU" dirty="0">
                <a:latin typeface="+mn-lt"/>
              </a:rPr>
              <a:t>диссертации (краткий или развернутый план</a:t>
            </a:r>
            <a:r>
              <a:rPr lang="ru-RU" dirty="0" smtClean="0">
                <a:latin typeface="+mn-lt"/>
              </a:rPr>
              <a:t>)</a:t>
            </a:r>
            <a:r>
              <a:rPr lang="en-US" dirty="0" smtClean="0">
                <a:latin typeface="+mn-lt"/>
              </a:rPr>
              <a:t> / The structure of dissertation</a:t>
            </a:r>
            <a:endParaRPr lang="ru-RU" dirty="0">
              <a:latin typeface="+mn-lt"/>
            </a:endParaRPr>
          </a:p>
          <a:p>
            <a:pPr marL="76200" indent="0">
              <a:buNone/>
            </a:pPr>
            <a:r>
              <a:rPr lang="en-US" dirty="0" smtClean="0">
                <a:latin typeface="+mn-lt"/>
              </a:rPr>
              <a:t>2. </a:t>
            </a:r>
            <a:r>
              <a:rPr lang="ru-RU" dirty="0" smtClean="0">
                <a:latin typeface="+mn-lt"/>
              </a:rPr>
              <a:t>Список </a:t>
            </a:r>
            <a:r>
              <a:rPr lang="ru-RU" dirty="0">
                <a:latin typeface="+mn-lt"/>
              </a:rPr>
              <a:t>упомянутых в тексте источников </a:t>
            </a:r>
            <a:r>
              <a:rPr lang="en-US" dirty="0" smtClean="0">
                <a:latin typeface="+mn-lt"/>
              </a:rPr>
              <a:t>/ References</a:t>
            </a:r>
            <a:endParaRPr lang="ru-RU" dirty="0">
              <a:latin typeface="+mn-lt"/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73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ctrTitle" idx="4294967295"/>
          </p:nvPr>
        </p:nvSpPr>
        <p:spPr>
          <a:xfrm>
            <a:off x="107504" y="339502"/>
            <a:ext cx="2808312" cy="11354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2800" dirty="0" smtClean="0">
                <a:latin typeface="+mn-lt"/>
              </a:rPr>
              <a:t>Good luck!</a:t>
            </a:r>
            <a:endParaRPr sz="2800" dirty="0">
              <a:latin typeface="+mn-lt"/>
            </a:endParaRPr>
          </a:p>
        </p:txBody>
      </p:sp>
      <p:sp>
        <p:nvSpPr>
          <p:cNvPr id="281" name="Google Shape;281;p19"/>
          <p:cNvSpPr txBox="1">
            <a:spLocks noGrp="1"/>
          </p:cNvSpPr>
          <p:nvPr>
            <p:ph type="subTitle" idx="4294967295"/>
          </p:nvPr>
        </p:nvSpPr>
        <p:spPr>
          <a:xfrm>
            <a:off x="323528" y="1779662"/>
            <a:ext cx="2448272" cy="3096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ctr">
              <a:buNone/>
            </a:pPr>
            <a:r>
              <a:rPr lang="en-US" sz="1800" dirty="0" smtClean="0"/>
              <a:t>Send </a:t>
            </a:r>
            <a:r>
              <a:rPr lang="en-US" sz="1800" dirty="0" smtClean="0"/>
              <a:t>it, please, to teacher of the course on </a:t>
            </a:r>
            <a:r>
              <a:rPr lang="en-US" sz="1800" dirty="0" smtClean="0"/>
              <a:t>“</a:t>
            </a:r>
            <a:r>
              <a:rPr lang="en-US" sz="1800" dirty="0" smtClean="0"/>
              <a:t>Research seminar</a:t>
            </a:r>
            <a:r>
              <a:rPr lang="en-US" sz="1800" dirty="0" smtClean="0"/>
              <a:t>”, </a:t>
            </a:r>
            <a:r>
              <a:rPr lang="en-US" sz="1800" dirty="0"/>
              <a:t>a</a:t>
            </a:r>
            <a:r>
              <a:rPr lang="en-US" sz="1800" dirty="0" smtClean="0"/>
              <a:t>cademic director, and manager of PhD program. </a:t>
            </a:r>
            <a:r>
              <a:rPr lang="en-US" sz="1800" dirty="0" smtClean="0"/>
              <a:t>And </a:t>
            </a:r>
            <a:r>
              <a:rPr lang="en-US" sz="1800" dirty="0" smtClean="0"/>
              <a:t>up</a:t>
            </a:r>
            <a:r>
              <a:rPr lang="en-US" sz="1800" dirty="0" smtClean="0"/>
              <a:t>load in Personal account.</a:t>
            </a:r>
            <a:endParaRPr lang="ru-RU" sz="1800" dirty="0"/>
          </a:p>
        </p:txBody>
      </p:sp>
      <p:grpSp>
        <p:nvGrpSpPr>
          <p:cNvPr id="282" name="Google Shape;282;p19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283" name="Google Shape;283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19"/>
          <p:cNvGrpSpPr/>
          <p:nvPr/>
        </p:nvGrpSpPr>
        <p:grpSpPr>
          <a:xfrm rot="-587295">
            <a:off x="4831103" y="3518436"/>
            <a:ext cx="1105140" cy="1105077"/>
            <a:chOff x="576250" y="4319400"/>
            <a:chExt cx="442075" cy="442050"/>
          </a:xfrm>
        </p:grpSpPr>
        <p:sp>
          <p:nvSpPr>
            <p:cNvPr id="286" name="Google Shape;286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19"/>
          <p:cNvSpPr/>
          <p:nvPr/>
        </p:nvSpPr>
        <p:spPr>
          <a:xfrm>
            <a:off x="4346385" y="1101027"/>
            <a:ext cx="420148" cy="40117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9"/>
          <p:cNvSpPr/>
          <p:nvPr/>
        </p:nvSpPr>
        <p:spPr>
          <a:xfrm rot="2697410">
            <a:off x="7115127" y="3154920"/>
            <a:ext cx="637798" cy="60899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7619694" y="2807253"/>
            <a:ext cx="255471" cy="2440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9"/>
          <p:cNvSpPr/>
          <p:nvPr/>
        </p:nvSpPr>
        <p:spPr>
          <a:xfrm rot="1279871">
            <a:off x="4055299" y="2311116"/>
            <a:ext cx="255414" cy="24398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80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546</Words>
  <Application>Microsoft Office PowerPoint</Application>
  <PresentationFormat>Экран (16:9)</PresentationFormat>
  <Paragraphs>45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Barlow</vt:lpstr>
      <vt:lpstr>Calibri</vt:lpstr>
      <vt:lpstr>Miriam Libre</vt:lpstr>
      <vt:lpstr>Barlow Light</vt:lpstr>
      <vt:lpstr>Arial</vt:lpstr>
      <vt:lpstr>Roderigo template</vt:lpstr>
      <vt:lpstr>The recommended structure of the synopsis   (the total volume is about 1500 words)</vt:lpstr>
      <vt:lpstr>The title page</vt:lpstr>
      <vt:lpstr>Постановка исследовательской проблемы / Statement of research problem (200 words)</vt:lpstr>
      <vt:lpstr>Краткая характеристика степени разработанности проблемы / Short expose of the state of expertise in your field  (500 words)</vt:lpstr>
      <vt:lpstr>Характеристика замысла исследования / The outline of the research design (500 words)</vt:lpstr>
      <vt:lpstr>Характеристика замысла исследования / The outline of the research design (500 words) -2</vt:lpstr>
      <vt:lpstr>Поэтапный план исследования / Sequencing the main stages of research</vt:lpstr>
      <vt:lpstr>Two last points (in attachments)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recommended structure of the research proposal   (the total volume is about 1500 words)</dc:title>
  <dc:creator>ok</dc:creator>
  <cp:lastModifiedBy>Иванова Виктория Анатольевна</cp:lastModifiedBy>
  <cp:revision>11</cp:revision>
  <dcterms:modified xsi:type="dcterms:W3CDTF">2024-09-10T06:44:25Z</dcterms:modified>
</cp:coreProperties>
</file>